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26"/>
  </p:notesMasterIdLst>
  <p:sldIdLst>
    <p:sldId id="266" r:id="rId2"/>
    <p:sldId id="260" r:id="rId3"/>
    <p:sldId id="267" r:id="rId4"/>
    <p:sldId id="258" r:id="rId5"/>
    <p:sldId id="270" r:id="rId6"/>
    <p:sldId id="271" r:id="rId7"/>
    <p:sldId id="272" r:id="rId8"/>
    <p:sldId id="273" r:id="rId9"/>
    <p:sldId id="284" r:id="rId10"/>
    <p:sldId id="274" r:id="rId11"/>
    <p:sldId id="285" r:id="rId12"/>
    <p:sldId id="275" r:id="rId13"/>
    <p:sldId id="276" r:id="rId14"/>
    <p:sldId id="268" r:id="rId15"/>
    <p:sldId id="277" r:id="rId16"/>
    <p:sldId id="278" r:id="rId17"/>
    <p:sldId id="279" r:id="rId18"/>
    <p:sldId id="280" r:id="rId19"/>
    <p:sldId id="281" r:id="rId20"/>
    <p:sldId id="282" r:id="rId21"/>
    <p:sldId id="283" r:id="rId22"/>
    <p:sldId id="269" r:id="rId23"/>
    <p:sldId id="264" r:id="rId24"/>
    <p:sldId id="265"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A0"/>
    <a:srgbClr val="FFD100"/>
    <a:srgbClr val="002F86"/>
    <a:srgbClr val="0B46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42" autoAdjust="0"/>
    <p:restoredTop sz="96327"/>
  </p:normalViewPr>
  <p:slideViewPr>
    <p:cSldViewPr snapToGrid="0" snapToObjects="1">
      <p:cViewPr varScale="1">
        <p:scale>
          <a:sx n="118" d="100"/>
          <a:sy n="118" d="100"/>
        </p:scale>
        <p:origin x="-123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B83BC2D-948E-47DE-BC0B-CC9C2F337EA5}" type="datetimeFigureOut">
              <a:rPr lang="en-US"/>
              <a:pPr>
                <a:defRPr/>
              </a:pPr>
              <a:t>8/13/2022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AA1E6D5-52B5-4B31-B172-FA76E4D4BE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D0F7C0-EDF4-4568-9306-F0BED446A516}"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usda.gov/sites/default/files/documents/usda-program-discrimination-complaint-form.pdf"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extension.sdstate.edu/" TargetMode="External"/><Relationship Id="rId4" Type="http://schemas.openxmlformats.org/officeDocument/2006/relationships/hyperlink" Target="mailto:program.intake@usda.gov"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usda.gov/sites/default/files/documents/usda-program-discrimination-complaint-form.pdf"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extension.sdstate.edu/" TargetMode="External"/><Relationship Id="rId4" Type="http://schemas.openxmlformats.org/officeDocument/2006/relationships/hyperlink" Target="mailto:program.intake@usda.gov"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Rectangle 3">
            <a:extLst>
              <a:ext uri="{FF2B5EF4-FFF2-40B4-BE49-F238E27FC236}"/>
            </a:extLst>
          </p:cNvPr>
          <p:cNvSpPr/>
          <p:nvPr userDrawn="1"/>
        </p:nvSpPr>
        <p:spPr>
          <a:xfrm>
            <a:off x="0" y="1338263"/>
            <a:ext cx="6929438" cy="5519737"/>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5" name="Rectangle 6">
            <a:extLst>
              <a:ext uri="{FF2B5EF4-FFF2-40B4-BE49-F238E27FC236}"/>
            </a:extLst>
          </p:cNvPr>
          <p:cNvSpPr/>
          <p:nvPr userDrawn="1"/>
        </p:nvSpPr>
        <p:spPr>
          <a:xfrm>
            <a:off x="0" y="0"/>
            <a:ext cx="6929438" cy="1338263"/>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6" name="Picture 11"/>
          <p:cNvPicPr>
            <a:picLocks noChangeAspect="1"/>
          </p:cNvPicPr>
          <p:nvPr userDrawn="1"/>
        </p:nvPicPr>
        <p:blipFill>
          <a:blip r:embed="rId2"/>
          <a:srcRect/>
          <a:stretch>
            <a:fillRect/>
          </a:stretch>
        </p:blipFill>
        <p:spPr bwMode="auto">
          <a:xfrm>
            <a:off x="7342188" y="246063"/>
            <a:ext cx="1373187" cy="885825"/>
          </a:xfrm>
          <a:prstGeom prst="rect">
            <a:avLst/>
          </a:prstGeom>
          <a:noFill/>
          <a:ln w="9525">
            <a:noFill/>
            <a:miter lim="800000"/>
            <a:headEnd/>
            <a:tailEnd/>
          </a:ln>
        </p:spPr>
      </p:pic>
      <p:cxnSp>
        <p:nvCxnSpPr>
          <p:cNvPr id="7" name="Straight Connector 13">
            <a:extLst>
              <a:ext uri="{FF2B5EF4-FFF2-40B4-BE49-F238E27FC236}"/>
            </a:extLst>
          </p:cNvPr>
          <p:cNvCxnSpPr>
            <a:cxnSpLocks/>
          </p:cNvCxnSpPr>
          <p:nvPr userDrawn="1"/>
        </p:nvCxnSpPr>
        <p:spPr>
          <a:xfrm>
            <a:off x="8027988" y="1338263"/>
            <a:ext cx="0" cy="5595937"/>
          </a:xfrm>
          <a:prstGeom prst="line">
            <a:avLst/>
          </a:prstGeom>
          <a:ln w="57150">
            <a:solidFill>
              <a:srgbClr val="0033A0"/>
            </a:solidFill>
          </a:ln>
        </p:spPr>
        <p:style>
          <a:lnRef idx="1">
            <a:schemeClr val="accent1"/>
          </a:lnRef>
          <a:fillRef idx="0">
            <a:schemeClr val="accent1"/>
          </a:fillRef>
          <a:effectRef idx="0">
            <a:schemeClr val="accent1"/>
          </a:effectRef>
          <a:fontRef idx="minor">
            <a:schemeClr val="tx1"/>
          </a:fontRef>
        </p:style>
      </p:cxnSp>
      <p:sp>
        <p:nvSpPr>
          <p:cNvPr id="8" name="Diamond 4">
            <a:extLst>
              <a:ext uri="{FF2B5EF4-FFF2-40B4-BE49-F238E27FC236}"/>
            </a:extLst>
          </p:cNvPr>
          <p:cNvSpPr/>
          <p:nvPr userDrawn="1"/>
        </p:nvSpPr>
        <p:spPr>
          <a:xfrm>
            <a:off x="6704013" y="441325"/>
            <a:ext cx="454025" cy="454025"/>
          </a:xfrm>
          <a:prstGeom prst="diamond">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p:cNvPicPr>
            <a:picLocks noChangeAspect="1"/>
          </p:cNvPicPr>
          <p:nvPr userDrawn="1"/>
        </p:nvPicPr>
        <p:blipFill>
          <a:blip r:embed="rId3"/>
          <a:srcRect/>
          <a:stretch>
            <a:fillRect/>
          </a:stretch>
        </p:blipFill>
        <p:spPr bwMode="auto">
          <a:xfrm>
            <a:off x="428625" y="427038"/>
            <a:ext cx="1785938" cy="544512"/>
          </a:xfrm>
          <a:prstGeom prst="rect">
            <a:avLst/>
          </a:prstGeom>
          <a:noFill/>
          <a:ln w="9525">
            <a:noFill/>
            <a:miter lim="800000"/>
            <a:headEnd/>
            <a:tailEnd/>
          </a:ln>
        </p:spPr>
      </p:pic>
      <p:sp>
        <p:nvSpPr>
          <p:cNvPr id="2" name="Title 1">
            <a:extLst>
              <a:ext uri="{FF2B5EF4-FFF2-40B4-BE49-F238E27FC236}"/>
            </a:extLst>
          </p:cNvPr>
          <p:cNvSpPr>
            <a:spLocks noGrp="1"/>
          </p:cNvSpPr>
          <p:nvPr>
            <p:ph type="ctrTitle"/>
          </p:nvPr>
        </p:nvSpPr>
        <p:spPr>
          <a:xfrm>
            <a:off x="594360" y="2700906"/>
            <a:ext cx="5671686" cy="2387600"/>
          </a:xfrm>
        </p:spPr>
        <p:txBody>
          <a:bodyPr anchor="b"/>
          <a:lstStyle>
            <a:lvl1pPr algn="l">
              <a:defRPr sz="4500" b="1" i="0">
                <a:solidFill>
                  <a:schemeClr val="bg1"/>
                </a:solidFill>
                <a:latin typeface="Trebuchet MS" panose="020B0703020202090204" pitchFamily="34" charset="0"/>
                <a:cs typeface="Gill Sans" panose="020B0502020104020203" pitchFamily="34" charset="-79"/>
              </a:defRPr>
            </a:lvl1pPr>
          </a:lstStyle>
          <a:p>
            <a:r>
              <a:rPr lang="en-US" dirty="0"/>
              <a:t>Click to edit Master title style</a:t>
            </a:r>
          </a:p>
        </p:txBody>
      </p:sp>
      <p:sp>
        <p:nvSpPr>
          <p:cNvPr id="3" name="Subtitle 2">
            <a:extLst>
              <a:ext uri="{FF2B5EF4-FFF2-40B4-BE49-F238E27FC236}"/>
            </a:extLst>
          </p:cNvPr>
          <p:cNvSpPr>
            <a:spLocks noGrp="1"/>
          </p:cNvSpPr>
          <p:nvPr>
            <p:ph type="subTitle" idx="1"/>
          </p:nvPr>
        </p:nvSpPr>
        <p:spPr>
          <a:xfrm>
            <a:off x="594360" y="5180581"/>
            <a:ext cx="5671685" cy="633078"/>
          </a:xfrm>
        </p:spPr>
        <p:txBody>
          <a:bodyPr/>
          <a:lstStyle>
            <a:lvl1pPr marL="0" indent="0" algn="l">
              <a:buNone/>
              <a:defRPr sz="1800" b="0" i="1">
                <a:solidFill>
                  <a:schemeClr val="bg1"/>
                </a:solidFill>
                <a:latin typeface="Trebuchet MS" panose="020B070302020209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Footer Placeholder 4">
            <a:extLst>
              <a:ext uri="{FF2B5EF4-FFF2-40B4-BE49-F238E27FC236}"/>
            </a:extLst>
          </p:cNvPr>
          <p:cNvSpPr>
            <a:spLocks noGrp="1"/>
          </p:cNvSpPr>
          <p:nvPr>
            <p:ph type="ftr" sz="quarter" idx="10"/>
          </p:nvPr>
        </p:nvSpPr>
        <p:spPr>
          <a:xfrm>
            <a:off x="568325" y="6008688"/>
            <a:ext cx="5697538" cy="633412"/>
          </a:xfrm>
        </p:spPr>
        <p:txBody>
          <a:bodyPr vert="horz" rtlCol="0"/>
          <a:lstStyle>
            <a:lvl1pPr algn="l">
              <a:spcBef>
                <a:spcPts val="900"/>
              </a:spcBef>
              <a:defRPr sz="800" b="0" i="1">
                <a:solidFill>
                  <a:schemeClr val="bg1"/>
                </a:solidFill>
                <a:latin typeface="Arial" panose="020B0604020202020204" pitchFamily="34" charset="0"/>
                <a:cs typeface="Arial" panose="020B0604020202020204" pitchFamily="34" charset="0"/>
              </a:defRPr>
            </a:lvl1pPr>
          </a:lstStyle>
          <a:p>
            <a:pPr>
              <a:defRPr/>
            </a:pPr>
            <a:r>
              <a:rPr lang="en-US"/>
              <a:t>This presentation brought to you by an SDSU Extension Master Gardener Volunteer</a:t>
            </a:r>
          </a:p>
          <a:p>
            <a:pPr>
              <a:defRPr/>
            </a:pPr>
            <a:r>
              <a:rPr lang="en-US"/>
              <a:t>SDSU Extension is an equal opportunity provider and employer in accordance with the nondiscrimination policies of South Dakota State University, the South Dakota Board of Regents and the United States Department of Agriculture.</a:t>
            </a:r>
          </a:p>
          <a:p>
            <a:pPr>
              <a:defRPr/>
            </a:pPr>
            <a:r>
              <a:rPr lang="en-US"/>
              <a:t>Learn more at </a:t>
            </a:r>
            <a:r>
              <a:rPr lang="en-US" u="sng" err="1"/>
              <a:t>extension.sdstate.edu</a:t>
            </a:r>
            <a:r>
              <a:rPr lang="en-US"/>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ogo Left Side Top">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509588" y="296863"/>
            <a:ext cx="1419225" cy="915987"/>
          </a:xfrm>
          <a:prstGeom prst="rect">
            <a:avLst/>
          </a:prstGeom>
          <a:noFill/>
          <a:ln w="9525">
            <a:noFill/>
            <a:miter lim="800000"/>
            <a:headEnd/>
            <a:tailEnd/>
          </a:ln>
        </p:spPr>
      </p:pic>
      <p:pic>
        <p:nvPicPr>
          <p:cNvPr id="5" name="Picture 11"/>
          <p:cNvPicPr>
            <a:picLocks noChangeAspect="1"/>
          </p:cNvPicPr>
          <p:nvPr userDrawn="1"/>
        </p:nvPicPr>
        <p:blipFill>
          <a:blip r:embed="rId3"/>
          <a:srcRect/>
          <a:stretch>
            <a:fillRect/>
          </a:stretch>
        </p:blipFill>
        <p:spPr bwMode="auto">
          <a:xfrm>
            <a:off x="6950075" y="482600"/>
            <a:ext cx="1784350" cy="544513"/>
          </a:xfrm>
          <a:prstGeom prst="rect">
            <a:avLst/>
          </a:prstGeom>
          <a:noFill/>
          <a:ln w="9525">
            <a:noFill/>
            <a:miter lim="800000"/>
            <a:headEnd/>
            <a:tailEnd/>
          </a:ln>
        </p:spPr>
      </p:pic>
      <p:sp>
        <p:nvSpPr>
          <p:cNvPr id="9" name="Text Placeholder 2">
            <a:extLst>
              <a:ext uri="{FF2B5EF4-FFF2-40B4-BE49-F238E27FC236}"/>
            </a:extLst>
          </p:cNvPr>
          <p:cNvSpPr>
            <a:spLocks noGrp="1"/>
          </p:cNvSpPr>
          <p:nvPr>
            <p:ph type="body" idx="12"/>
          </p:nvPr>
        </p:nvSpPr>
        <p:spPr>
          <a:xfrm>
            <a:off x="508819" y="1438825"/>
            <a:ext cx="8226106" cy="359454"/>
          </a:xfrm>
        </p:spPr>
        <p:txBody>
          <a:bodyPr anchor="b"/>
          <a:lstStyle>
            <a:lvl1pPr marL="0" indent="0">
              <a:buNone/>
              <a:defRPr sz="2400" b="1" i="0">
                <a:solidFill>
                  <a:srgbClr val="0033A0"/>
                </a:solidFill>
                <a:latin typeface="Trebuchet MS" panose="020B070302020209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Content Placeholder 6">
            <a:extLst>
              <a:ext uri="{FF2B5EF4-FFF2-40B4-BE49-F238E27FC236}"/>
            </a:extLst>
          </p:cNvPr>
          <p:cNvSpPr>
            <a:spLocks noGrp="1"/>
          </p:cNvSpPr>
          <p:nvPr>
            <p:ph sz="quarter" idx="13"/>
          </p:nvPr>
        </p:nvSpPr>
        <p:spPr>
          <a:xfrm>
            <a:off x="508818" y="1935542"/>
            <a:ext cx="8226107" cy="4365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extLst>
          </p:cNvPr>
          <p:cNvSpPr>
            <a:spLocks noGrp="1"/>
          </p:cNvSpPr>
          <p:nvPr>
            <p:ph type="sldNum" sz="quarter" idx="14"/>
          </p:nvPr>
        </p:nvSpPr>
        <p:spPr/>
        <p:txBody>
          <a:bodyPr lIns="91440" tIns="45720" rIns="91440" bIns="45720"/>
          <a:lstStyle>
            <a:lvl1pPr algn="r">
              <a:defRPr sz="900" b="1" i="0">
                <a:solidFill>
                  <a:srgbClr val="0033A0"/>
                </a:solidFill>
                <a:latin typeface="Trebuchet MS" panose="020B0703020202090204" pitchFamily="34" charset="0"/>
                <a:cs typeface="Arial" panose="020B0604020202020204" pitchFamily="34" charset="0"/>
              </a:defRPr>
            </a:lvl1pPr>
          </a:lstStyle>
          <a:p>
            <a:pPr>
              <a:defRPr/>
            </a:pPr>
            <a:fld id="{957A0177-1CC7-403F-8336-15BD580B9FF0}" type="slidenum">
              <a:rPr lang="en-US"/>
              <a:pPr>
                <a:defRPr/>
              </a:pPr>
              <a:t>‹#›</a:t>
            </a:fld>
            <a:endParaRPr lang="en-US" dirty="0"/>
          </a:p>
        </p:txBody>
      </p:sp>
      <p:sp>
        <p:nvSpPr>
          <p:cNvPr id="8" name="Footer Placeholder 3">
            <a:extLst>
              <a:ext uri="{FF2B5EF4-FFF2-40B4-BE49-F238E27FC236}"/>
            </a:extLst>
          </p:cNvPr>
          <p:cNvSpPr>
            <a:spLocks noGrp="1"/>
          </p:cNvSpPr>
          <p:nvPr>
            <p:ph type="ftr" sz="quarter" idx="15"/>
          </p:nvPr>
        </p:nvSpPr>
        <p:spPr/>
        <p:txBody>
          <a:bodyPr/>
          <a:lstStyle>
            <a:lvl1pPr algn="l">
              <a:defRPr sz="800">
                <a:solidFill>
                  <a:srgbClr val="0033A0"/>
                </a:solidFill>
                <a:latin typeface="Arial" panose="020B0604020202020204" pitchFamily="34" charset="0"/>
                <a:cs typeface="Arial" panose="020B0604020202020204" pitchFamily="34" charset="0"/>
              </a:defRPr>
            </a:lvl1pPr>
          </a:lstStyle>
          <a:p>
            <a:pPr>
              <a:defRPr/>
            </a:pPr>
            <a:r>
              <a:rPr lang="en-US"/>
              <a:t>© 2021 South Dakota Board of Regents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ogo Right Side Top-blue bar">
    <p:spTree>
      <p:nvGrpSpPr>
        <p:cNvPr id="1" name=""/>
        <p:cNvGrpSpPr/>
        <p:nvPr/>
      </p:nvGrpSpPr>
      <p:grpSpPr>
        <a:xfrm>
          <a:off x="0" y="0"/>
          <a:ext cx="0" cy="0"/>
          <a:chOff x="0" y="0"/>
          <a:chExt cx="0" cy="0"/>
        </a:xfrm>
      </p:grpSpPr>
      <p:cxnSp>
        <p:nvCxnSpPr>
          <p:cNvPr id="5" name="Straight Connector 15">
            <a:extLst>
              <a:ext uri="{FF2B5EF4-FFF2-40B4-BE49-F238E27FC236}"/>
            </a:extLst>
          </p:cNvPr>
          <p:cNvCxnSpPr>
            <a:cxnSpLocks/>
          </p:cNvCxnSpPr>
          <p:nvPr userDrawn="1"/>
        </p:nvCxnSpPr>
        <p:spPr>
          <a:xfrm flipH="1">
            <a:off x="-811213" y="727075"/>
            <a:ext cx="8186738" cy="0"/>
          </a:xfrm>
          <a:prstGeom prst="line">
            <a:avLst/>
          </a:prstGeom>
          <a:ln w="57150">
            <a:solidFill>
              <a:srgbClr val="0033A0"/>
            </a:solidFill>
          </a:ln>
        </p:spPr>
        <p:style>
          <a:lnRef idx="1">
            <a:schemeClr val="accent1"/>
          </a:lnRef>
          <a:fillRef idx="0">
            <a:schemeClr val="accent1"/>
          </a:fillRef>
          <a:effectRef idx="0">
            <a:schemeClr val="accent1"/>
          </a:effectRef>
          <a:fontRef idx="minor">
            <a:schemeClr val="tx1"/>
          </a:fontRef>
        </p:style>
      </p:cxnSp>
      <p:pic>
        <p:nvPicPr>
          <p:cNvPr id="6" name="Picture 10"/>
          <p:cNvPicPr>
            <a:picLocks noChangeAspect="1"/>
          </p:cNvPicPr>
          <p:nvPr userDrawn="1"/>
        </p:nvPicPr>
        <p:blipFill>
          <a:blip r:embed="rId2"/>
          <a:srcRect/>
          <a:stretch>
            <a:fillRect/>
          </a:stretch>
        </p:blipFill>
        <p:spPr bwMode="auto">
          <a:xfrm>
            <a:off x="7478713" y="300038"/>
            <a:ext cx="1373187" cy="887412"/>
          </a:xfrm>
          <a:prstGeom prst="rect">
            <a:avLst/>
          </a:prstGeom>
          <a:noFill/>
          <a:ln w="9525">
            <a:noFill/>
            <a:miter lim="800000"/>
            <a:headEnd/>
            <a:tailEnd/>
          </a:ln>
        </p:spPr>
      </p:pic>
      <p:pic>
        <p:nvPicPr>
          <p:cNvPr id="7" name="Picture 11"/>
          <p:cNvPicPr>
            <a:picLocks noChangeAspect="1"/>
          </p:cNvPicPr>
          <p:nvPr userDrawn="1"/>
        </p:nvPicPr>
        <p:blipFill>
          <a:blip r:embed="rId3"/>
          <a:srcRect/>
          <a:stretch>
            <a:fillRect/>
          </a:stretch>
        </p:blipFill>
        <p:spPr bwMode="auto">
          <a:xfrm>
            <a:off x="7108825" y="5754688"/>
            <a:ext cx="1784350" cy="544512"/>
          </a:xfrm>
          <a:prstGeom prst="rect">
            <a:avLst/>
          </a:prstGeom>
          <a:noFill/>
          <a:ln w="9525">
            <a:noFill/>
            <a:miter lim="800000"/>
            <a:headEnd/>
            <a:tailEnd/>
          </a:ln>
        </p:spPr>
      </p:pic>
      <p:sp>
        <p:nvSpPr>
          <p:cNvPr id="3" name="Text Placeholder 2">
            <a:extLst>
              <a:ext uri="{FF2B5EF4-FFF2-40B4-BE49-F238E27FC236}"/>
            </a:extLst>
          </p:cNvPr>
          <p:cNvSpPr>
            <a:spLocks noGrp="1"/>
          </p:cNvSpPr>
          <p:nvPr>
            <p:ph type="body" idx="1"/>
          </p:nvPr>
        </p:nvSpPr>
        <p:spPr>
          <a:xfrm>
            <a:off x="629842" y="1287494"/>
            <a:ext cx="8222494" cy="405707"/>
          </a:xfrm>
        </p:spPr>
        <p:txBody>
          <a:bodyPr anchor="b"/>
          <a:lstStyle>
            <a:lvl1pPr marL="0" indent="0">
              <a:buNone/>
              <a:defRPr sz="2400" b="1" i="0">
                <a:solidFill>
                  <a:srgbClr val="0033A0"/>
                </a:solidFill>
                <a:latin typeface="Trebuchet MS" panose="020B070302020209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extLst>
          </p:cNvPr>
          <p:cNvSpPr>
            <a:spLocks noGrp="1"/>
          </p:cNvSpPr>
          <p:nvPr>
            <p:ph sz="half" idx="2"/>
          </p:nvPr>
        </p:nvSpPr>
        <p:spPr>
          <a:xfrm>
            <a:off x="629842" y="1796788"/>
            <a:ext cx="3871211" cy="3957782"/>
          </a:xfrm>
        </p:spPr>
        <p:txBody>
          <a:bodyPr/>
          <a:lstStyle>
            <a:lvl1pPr marL="7144" indent="0">
              <a:buNone/>
              <a:tabLst/>
              <a:defRPr sz="1800" b="0" i="0">
                <a:latin typeface="Trebuchet MS" panose="020B0703020202090204" pitchFamily="34" charset="0"/>
              </a:defRPr>
            </a:lvl1pPr>
            <a:lvl2pPr>
              <a:buNone/>
              <a:defRPr/>
            </a:lvl2pPr>
          </a:lstStyle>
          <a:p>
            <a:pPr lvl="0"/>
            <a:r>
              <a:rPr lang="en-US"/>
              <a:t>Click to edit Master text styles</a:t>
            </a:r>
          </a:p>
        </p:txBody>
      </p:sp>
      <p:sp>
        <p:nvSpPr>
          <p:cNvPr id="17" name="Content Placeholder 3">
            <a:extLst>
              <a:ext uri="{FF2B5EF4-FFF2-40B4-BE49-F238E27FC236}"/>
            </a:extLst>
          </p:cNvPr>
          <p:cNvSpPr>
            <a:spLocks noGrp="1"/>
          </p:cNvSpPr>
          <p:nvPr>
            <p:ph sz="half" idx="13"/>
          </p:nvPr>
        </p:nvSpPr>
        <p:spPr>
          <a:xfrm>
            <a:off x="4981125" y="1796788"/>
            <a:ext cx="3871211" cy="3957782"/>
          </a:xfrm>
        </p:spPr>
        <p:txBody>
          <a:bodyPr/>
          <a:lstStyle>
            <a:lvl1pPr marL="7144" indent="0">
              <a:buNone/>
              <a:tabLst/>
              <a:defRPr sz="1800" b="0" i="0">
                <a:latin typeface="Trebuchet MS" panose="020B0703020202090204" pitchFamily="34" charset="0"/>
              </a:defRPr>
            </a:lvl1pPr>
            <a:lvl2pPr>
              <a:buNone/>
              <a:defRPr/>
            </a:lvl2pPr>
          </a:lstStyle>
          <a:p>
            <a:pPr lvl="0"/>
            <a:r>
              <a:rPr lang="en-US"/>
              <a:t>Click to edit Master text styles</a:t>
            </a:r>
          </a:p>
        </p:txBody>
      </p:sp>
      <p:sp>
        <p:nvSpPr>
          <p:cNvPr id="8" name="Footer Placeholder 4">
            <a:extLst>
              <a:ext uri="{FF2B5EF4-FFF2-40B4-BE49-F238E27FC236}"/>
            </a:extLst>
          </p:cNvPr>
          <p:cNvSpPr>
            <a:spLocks noGrp="1"/>
          </p:cNvSpPr>
          <p:nvPr>
            <p:ph type="ftr" sz="quarter" idx="14"/>
          </p:nvPr>
        </p:nvSpPr>
        <p:spPr/>
        <p:txBody>
          <a:bodyPr/>
          <a:lstStyle>
            <a:lvl1pPr>
              <a:defRPr>
                <a:solidFill>
                  <a:srgbClr val="0033A0"/>
                </a:solidFill>
              </a:defRPr>
            </a:lvl1pPr>
          </a:lstStyle>
          <a:p>
            <a:pPr>
              <a:defRPr/>
            </a:pPr>
            <a:r>
              <a:rPr lang="en-US"/>
              <a:t>© 2021 South Dakota Board of Regents</a:t>
            </a:r>
          </a:p>
        </p:txBody>
      </p:sp>
      <p:sp>
        <p:nvSpPr>
          <p:cNvPr id="9" name="Slide Number Placeholder 6">
            <a:extLst>
              <a:ext uri="{FF2B5EF4-FFF2-40B4-BE49-F238E27FC236}"/>
            </a:extLst>
          </p:cNvPr>
          <p:cNvSpPr>
            <a:spLocks noGrp="1"/>
          </p:cNvSpPr>
          <p:nvPr>
            <p:ph type="sldNum" sz="quarter" idx="15"/>
          </p:nvPr>
        </p:nvSpPr>
        <p:spPr/>
        <p:txBody>
          <a:bodyPr/>
          <a:lstStyle>
            <a:lvl1pPr>
              <a:defRPr/>
            </a:lvl1pPr>
          </a:lstStyle>
          <a:p>
            <a:pPr>
              <a:defRPr/>
            </a:pPr>
            <a:fld id="{86C4E7B9-0B6E-4F75-AE76-53090699CDB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ndiscrimination Statement (English)">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t="1875" r="449" b="2940"/>
          <a:stretch>
            <a:fillRect/>
          </a:stretch>
        </p:blipFill>
        <p:spPr bwMode="auto">
          <a:xfrm>
            <a:off x="0" y="0"/>
            <a:ext cx="9144000" cy="2949575"/>
          </a:xfrm>
          <a:prstGeom prst="rect">
            <a:avLst/>
          </a:prstGeom>
          <a:noFill/>
          <a:ln w="9525">
            <a:noFill/>
            <a:miter lim="800000"/>
            <a:headEnd/>
            <a:tailEnd/>
          </a:ln>
        </p:spPr>
      </p:pic>
      <p:sp>
        <p:nvSpPr>
          <p:cNvPr id="3" name="TextBox 5">
            <a:extLst>
              <a:ext uri="{FF2B5EF4-FFF2-40B4-BE49-F238E27FC236}"/>
            </a:extLst>
          </p:cNvPr>
          <p:cNvSpPr txBox="1"/>
          <p:nvPr userDrawn="1"/>
        </p:nvSpPr>
        <p:spPr>
          <a:xfrm>
            <a:off x="258763" y="3100388"/>
            <a:ext cx="8626475" cy="2019300"/>
          </a:xfrm>
          <a:prstGeom prst="rect">
            <a:avLst/>
          </a:prstGeom>
          <a:noFill/>
        </p:spPr>
        <p:txBody>
          <a:bodyPr lIns="0" tIns="0" rIns="0" bIns="0" spcCol="228600"/>
          <a:lstStyle/>
          <a:p>
            <a:pPr fontAlgn="auto">
              <a:spcBef>
                <a:spcPts val="900"/>
              </a:spcBef>
              <a:spcAft>
                <a:spcPts val="0"/>
              </a:spcAft>
              <a:defRPr/>
            </a:pPr>
            <a:r>
              <a:rPr lang="en-US" sz="1000" dirty="0">
                <a:latin typeface="Arial" panose="020B0604020202020204" pitchFamily="34" charset="0"/>
                <a:cs typeface="Arial" panose="020B0604020202020204" pitchFamily="34" charset="0"/>
              </a:rPr>
              <a:t>In accordance with Federal law and U.S. Department of Agriculture (USDA) civil rights regulations and policies, this institution is prohibited from discriminating on the basis of race, color, national origin, sex, age, disability, and reprisal or retaliation for prior civil rights activity. (Not all prohibited bases apply to all programs.)</a:t>
            </a:r>
          </a:p>
          <a:p>
            <a:pPr fontAlgn="auto">
              <a:spcBef>
                <a:spcPts val="900"/>
              </a:spcBef>
              <a:spcAft>
                <a:spcPts val="0"/>
              </a:spcAft>
              <a:defRPr/>
            </a:pPr>
            <a:r>
              <a:rPr lang="en-US" sz="1000" dirty="0">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for program information (e.g., Braille, large print, audiotape, and American Sign Language) should contact the responsible State or local Agency that administers the program or USDA’s TARGET Center at </a:t>
            </a:r>
            <a:r>
              <a:rPr lang="en-US" sz="1000" b="1" dirty="0">
                <a:latin typeface="Arial" panose="020B0604020202020204" pitchFamily="34" charset="0"/>
                <a:cs typeface="Arial" panose="020B0604020202020204" pitchFamily="34" charset="0"/>
              </a:rPr>
              <a:t>(202) 720-2600</a:t>
            </a:r>
            <a:r>
              <a:rPr lang="en-US" sz="1000" dirty="0">
                <a:latin typeface="Arial" panose="020B0604020202020204" pitchFamily="34" charset="0"/>
                <a:cs typeface="Arial" panose="020B0604020202020204" pitchFamily="34" charset="0"/>
              </a:rPr>
              <a:t> (voice and TTY) or contact USDA through the Federal Relay Service at </a:t>
            </a:r>
            <a:r>
              <a:rPr lang="en-US" sz="1000" b="1" dirty="0">
                <a:latin typeface="Arial" panose="020B0604020202020204" pitchFamily="34" charset="0"/>
                <a:cs typeface="Arial" panose="020B0604020202020204" pitchFamily="34" charset="0"/>
              </a:rPr>
              <a:t>(800) 877-8339</a:t>
            </a:r>
            <a:r>
              <a:rPr lang="en-US" sz="1000" dirty="0">
                <a:latin typeface="Arial" panose="020B0604020202020204" pitchFamily="34" charset="0"/>
                <a:cs typeface="Arial" panose="020B0604020202020204" pitchFamily="34" charset="0"/>
              </a:rPr>
              <a:t>.</a:t>
            </a:r>
          </a:p>
          <a:p>
            <a:pPr fontAlgn="auto">
              <a:spcBef>
                <a:spcPts val="900"/>
              </a:spcBef>
              <a:spcAft>
                <a:spcPts val="0"/>
              </a:spcAft>
              <a:defRPr/>
            </a:pPr>
            <a:r>
              <a:rPr lang="en-US" sz="1000" dirty="0">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000" dirty="0" err="1">
                <a:latin typeface="Arial" panose="020B0604020202020204" pitchFamily="34" charset="0"/>
                <a:cs typeface="Arial" panose="020B0604020202020204" pitchFamily="34" charset="0"/>
                <a:hlinkClick r:id="rId3"/>
              </a:rPr>
              <a:t>www.usda.gov</a:t>
            </a:r>
            <a:r>
              <a:rPr lang="en-US" sz="1000" dirty="0">
                <a:latin typeface="Arial" panose="020B0604020202020204" pitchFamily="34" charset="0"/>
                <a:cs typeface="Arial" panose="020B0604020202020204" pitchFamily="34" charset="0"/>
                <a:hlinkClick r:id="rId3"/>
              </a:rPr>
              <a:t>/sites/default/files/documents/</a:t>
            </a:r>
            <a:r>
              <a:rPr lang="en-US" sz="1000" dirty="0" err="1">
                <a:latin typeface="Arial" panose="020B0604020202020204" pitchFamily="34" charset="0"/>
                <a:cs typeface="Arial" panose="020B0604020202020204" pitchFamily="34" charset="0"/>
                <a:hlinkClick r:id="rId3"/>
              </a:rPr>
              <a:t>usda</a:t>
            </a:r>
            <a:r>
              <a:rPr lang="en-US" sz="1000" dirty="0">
                <a:latin typeface="Arial" panose="020B0604020202020204" pitchFamily="34" charset="0"/>
                <a:cs typeface="Arial" panose="020B0604020202020204" pitchFamily="34" charset="0"/>
                <a:hlinkClick r:id="rId3"/>
              </a:rPr>
              <a:t>-program-discrimination-complaint-</a:t>
            </a:r>
            <a:r>
              <a:rPr lang="en-US" sz="1000" dirty="0" err="1">
                <a:latin typeface="Arial" panose="020B0604020202020204" pitchFamily="34" charset="0"/>
                <a:cs typeface="Arial" panose="020B0604020202020204" pitchFamily="34" charset="0"/>
                <a:hlinkClick r:id="rId3"/>
              </a:rPr>
              <a:t>form.pdf</a:t>
            </a:r>
            <a:r>
              <a:rPr lang="en-US" sz="1000" dirty="0">
                <a:latin typeface="Arial" panose="020B0604020202020204" pitchFamily="34" charset="0"/>
                <a:cs typeface="Arial" panose="020B0604020202020204" pitchFamily="34" charset="0"/>
              </a:rPr>
              <a:t>, from any USDA office, by calling </a:t>
            </a:r>
            <a:r>
              <a:rPr lang="en-US" sz="1000" b="1" dirty="0">
                <a:latin typeface="Arial" panose="020B0604020202020204" pitchFamily="34" charset="0"/>
                <a:cs typeface="Arial" panose="020B0604020202020204" pitchFamily="34" charset="0"/>
              </a:rPr>
              <a:t>(866) 632-9992</a:t>
            </a:r>
            <a:r>
              <a:rPr lang="en-US" sz="1000" dirty="0">
                <a:latin typeface="Arial" panose="020B0604020202020204" pitchFamily="34" charset="0"/>
                <a:cs typeface="Arial" panose="020B0604020202020204" pitchFamily="34" charset="0"/>
              </a:rPr>
              <a:t>,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p:txBody>
      </p:sp>
      <p:sp>
        <p:nvSpPr>
          <p:cNvPr id="4" name="TextBox 6">
            <a:extLst>
              <a:ext uri="{FF2B5EF4-FFF2-40B4-BE49-F238E27FC236}"/>
            </a:extLst>
          </p:cNvPr>
          <p:cNvSpPr txBox="1"/>
          <p:nvPr userDrawn="1"/>
        </p:nvSpPr>
        <p:spPr>
          <a:xfrm>
            <a:off x="258763" y="5219700"/>
            <a:ext cx="2700337" cy="860425"/>
          </a:xfrm>
          <a:prstGeom prst="rect">
            <a:avLst/>
          </a:prstGeom>
          <a:noFill/>
        </p:spPr>
        <p:txBody>
          <a:bodyPr lIns="0" tIns="0" rIns="0" bIns="0"/>
          <a:lstStyle/>
          <a:p>
            <a:pPr fontAlgn="auto">
              <a:spcBef>
                <a:spcPts val="900"/>
              </a:spcBef>
              <a:spcAft>
                <a:spcPts val="0"/>
              </a:spcAft>
              <a:defRPr/>
            </a:pPr>
            <a:r>
              <a:rPr lang="en-US" sz="1000" dirty="0">
                <a:latin typeface="Arial" panose="020B0604020202020204" pitchFamily="34" charset="0"/>
                <a:cs typeface="Arial" panose="020B0604020202020204" pitchFamily="34" charset="0"/>
              </a:rPr>
              <a:t>mail:</a:t>
            </a:r>
          </a:p>
          <a:p>
            <a:pPr fontAlgn="auto">
              <a:spcBef>
                <a:spcPts val="0"/>
              </a:spcBef>
              <a:spcAft>
                <a:spcPts val="0"/>
              </a:spcAft>
              <a:defRPr/>
            </a:pPr>
            <a:r>
              <a:rPr lang="en-US" sz="1000" dirty="0">
                <a:latin typeface="Arial" panose="020B0604020202020204" pitchFamily="34" charset="0"/>
                <a:cs typeface="Arial" panose="020B0604020202020204" pitchFamily="34" charset="0"/>
              </a:rPr>
              <a:t>U.S. Department of Agriculture</a:t>
            </a:r>
          </a:p>
          <a:p>
            <a:pPr fontAlgn="auto">
              <a:spcBef>
                <a:spcPts val="0"/>
              </a:spcBef>
              <a:spcAft>
                <a:spcPts val="0"/>
              </a:spcAft>
              <a:defRPr/>
            </a:pPr>
            <a:r>
              <a:rPr lang="en-US" sz="1000" dirty="0">
                <a:latin typeface="Arial" panose="020B0604020202020204" pitchFamily="34" charset="0"/>
                <a:cs typeface="Arial" panose="020B0604020202020204" pitchFamily="34" charset="0"/>
              </a:rPr>
              <a:t>Office of the Assistant Secretary for Civil Rights</a:t>
            </a:r>
          </a:p>
          <a:p>
            <a:pPr fontAlgn="auto">
              <a:spcBef>
                <a:spcPts val="0"/>
              </a:spcBef>
              <a:spcAft>
                <a:spcPts val="0"/>
              </a:spcAft>
              <a:defRPr/>
            </a:pPr>
            <a:r>
              <a:rPr lang="en-US" sz="1000" dirty="0">
                <a:latin typeface="Arial" panose="020B0604020202020204" pitchFamily="34" charset="0"/>
                <a:cs typeface="Arial" panose="020B0604020202020204" pitchFamily="34" charset="0"/>
              </a:rPr>
              <a:t>1400 Independence Avenue, SW</a:t>
            </a:r>
          </a:p>
          <a:p>
            <a:pPr fontAlgn="auto">
              <a:spcBef>
                <a:spcPts val="0"/>
              </a:spcBef>
              <a:spcAft>
                <a:spcPts val="0"/>
              </a:spcAft>
              <a:defRPr/>
            </a:pPr>
            <a:r>
              <a:rPr lang="en-US" sz="1000" dirty="0">
                <a:latin typeface="Arial" panose="020B0604020202020204" pitchFamily="34" charset="0"/>
                <a:cs typeface="Arial" panose="020B0604020202020204" pitchFamily="34" charset="0"/>
              </a:rPr>
              <a:t>Washington, D.C. 20250-9410; or</a:t>
            </a:r>
          </a:p>
        </p:txBody>
      </p:sp>
      <p:sp>
        <p:nvSpPr>
          <p:cNvPr id="5" name="TextBox 7">
            <a:extLst>
              <a:ext uri="{FF2B5EF4-FFF2-40B4-BE49-F238E27FC236}"/>
            </a:extLst>
          </p:cNvPr>
          <p:cNvSpPr txBox="1"/>
          <p:nvPr userDrawn="1"/>
        </p:nvSpPr>
        <p:spPr>
          <a:xfrm>
            <a:off x="3441700" y="5219700"/>
            <a:ext cx="1973263" cy="860425"/>
          </a:xfrm>
          <a:prstGeom prst="rect">
            <a:avLst/>
          </a:prstGeom>
          <a:noFill/>
        </p:spPr>
        <p:txBody>
          <a:bodyPr lIns="0" tIns="0" rIns="0" bIns="0"/>
          <a:lstStyle/>
          <a:p>
            <a:pPr fontAlgn="auto">
              <a:spcBef>
                <a:spcPts val="900"/>
              </a:spcBef>
              <a:spcAft>
                <a:spcPts val="0"/>
              </a:spcAft>
              <a:defRPr/>
            </a:pPr>
            <a:r>
              <a:rPr lang="en-US" sz="1000" dirty="0">
                <a:latin typeface="Arial" panose="020B0604020202020204" pitchFamily="34" charset="0"/>
                <a:cs typeface="Arial" panose="020B0604020202020204" pitchFamily="34" charset="0"/>
              </a:rPr>
              <a:t>fax:</a:t>
            </a:r>
          </a:p>
          <a:p>
            <a:pPr fontAlgn="auto">
              <a:spcBef>
                <a:spcPts val="0"/>
              </a:spcBef>
              <a:spcAft>
                <a:spcPts val="0"/>
              </a:spcAft>
              <a:defRPr/>
            </a:pPr>
            <a:r>
              <a:rPr lang="en-US" sz="1000" dirty="0">
                <a:latin typeface="Arial" panose="020B0604020202020204" pitchFamily="34" charset="0"/>
                <a:cs typeface="Arial" panose="020B0604020202020204" pitchFamily="34" charset="0"/>
              </a:rPr>
              <a:t>(833) 256-1665 or (202) 690-7442;</a:t>
            </a:r>
          </a:p>
        </p:txBody>
      </p:sp>
      <p:sp>
        <p:nvSpPr>
          <p:cNvPr id="6" name="TextBox 8">
            <a:extLst>
              <a:ext uri="{FF2B5EF4-FFF2-40B4-BE49-F238E27FC236}"/>
            </a:extLst>
          </p:cNvPr>
          <p:cNvSpPr txBox="1"/>
          <p:nvPr userDrawn="1"/>
        </p:nvSpPr>
        <p:spPr>
          <a:xfrm>
            <a:off x="5895975" y="5219700"/>
            <a:ext cx="2700338" cy="860425"/>
          </a:xfrm>
          <a:prstGeom prst="rect">
            <a:avLst/>
          </a:prstGeom>
          <a:noFill/>
        </p:spPr>
        <p:txBody>
          <a:bodyPr lIns="0" tIns="0" rIns="0" bIns="0"/>
          <a:lstStyle/>
          <a:p>
            <a:pPr fontAlgn="auto">
              <a:spcBef>
                <a:spcPts val="900"/>
              </a:spcBef>
              <a:spcAft>
                <a:spcPts val="0"/>
              </a:spcAft>
              <a:defRPr/>
            </a:pPr>
            <a:r>
              <a:rPr lang="en-US" sz="1000" dirty="0">
                <a:latin typeface="Arial" panose="020B0604020202020204" pitchFamily="34" charset="0"/>
                <a:cs typeface="Arial" panose="020B0604020202020204" pitchFamily="34" charset="0"/>
              </a:rPr>
              <a:t>email:</a:t>
            </a:r>
          </a:p>
          <a:p>
            <a:pPr fontAlgn="auto">
              <a:spcBef>
                <a:spcPts val="0"/>
              </a:spcBef>
              <a:spcAft>
                <a:spcPts val="0"/>
              </a:spcAft>
              <a:defRPr/>
            </a:pPr>
            <a:r>
              <a:rPr lang="en-US" sz="1000" dirty="0">
                <a:latin typeface="Arial" panose="020B0604020202020204" pitchFamily="34" charset="0"/>
                <a:cs typeface="Arial" panose="020B0604020202020204" pitchFamily="34" charset="0"/>
                <a:hlinkClick r:id="rId4"/>
              </a:rPr>
              <a:t>program.intake@usda.gov</a:t>
            </a:r>
            <a:r>
              <a:rPr lang="en-US" sz="1000" dirty="0">
                <a:latin typeface="Arial" panose="020B0604020202020204" pitchFamily="34" charset="0"/>
                <a:cs typeface="Arial" panose="020B0604020202020204" pitchFamily="34" charset="0"/>
              </a:rPr>
              <a:t>.</a:t>
            </a:r>
          </a:p>
          <a:p>
            <a:pPr fontAlgn="auto">
              <a:spcBef>
                <a:spcPts val="900"/>
              </a:spcBef>
              <a:spcAft>
                <a:spcPts val="0"/>
              </a:spcAft>
              <a:defRPr/>
            </a:pPr>
            <a:r>
              <a:rPr lang="en-US" sz="1000" dirty="0">
                <a:latin typeface="Arial" panose="020B0604020202020204" pitchFamily="34" charset="0"/>
                <a:cs typeface="Arial" panose="020B0604020202020204" pitchFamily="34" charset="0"/>
              </a:rPr>
              <a:t>This institution is an equal opportunity provider.</a:t>
            </a:r>
          </a:p>
        </p:txBody>
      </p:sp>
      <p:sp>
        <p:nvSpPr>
          <p:cNvPr id="7" name="TextBox 9">
            <a:extLst>
              <a:ext uri="{FF2B5EF4-FFF2-40B4-BE49-F238E27FC236}"/>
            </a:extLst>
          </p:cNvPr>
          <p:cNvSpPr txBox="1"/>
          <p:nvPr userDrawn="1"/>
        </p:nvSpPr>
        <p:spPr>
          <a:xfrm>
            <a:off x="258763" y="6180138"/>
            <a:ext cx="8626475" cy="465137"/>
          </a:xfrm>
          <a:prstGeom prst="rect">
            <a:avLst/>
          </a:prstGeom>
          <a:noFill/>
        </p:spPr>
        <p:txBody>
          <a:bodyPr lIns="0" tIns="0" rIns="0" bIns="0"/>
          <a:lstStyle/>
          <a:p>
            <a:pPr fontAlgn="auto">
              <a:spcBef>
                <a:spcPts val="0"/>
              </a:spcBef>
              <a:spcAft>
                <a:spcPts val="0"/>
              </a:spcAft>
              <a:defRPr/>
            </a:pPr>
            <a:r>
              <a:rPr lang="en-US" sz="900" dirty="0">
                <a:solidFill>
                  <a:srgbClr val="004399"/>
                </a:solidFill>
                <a:latin typeface="Arial" panose="020B0604020202020204" pitchFamily="34" charset="0"/>
                <a:ea typeface="Univers 45 Light" charset="0"/>
                <a:cs typeface="Arial" panose="020B0604020202020204" pitchFamily="34" charset="0"/>
              </a:rPr>
              <a:t>SDSU Extension is an equal opportunity provider and employer in accordance with the non-discrimination policies of South Dakota State University, the South Dakota Board of Regents and the United States Department of Agriculture.</a:t>
            </a:r>
          </a:p>
          <a:p>
            <a:pPr fontAlgn="auto">
              <a:spcBef>
                <a:spcPts val="600"/>
              </a:spcBef>
              <a:spcAft>
                <a:spcPts val="0"/>
              </a:spcAft>
              <a:defRPr/>
            </a:pPr>
            <a:r>
              <a:rPr lang="en-US" sz="900" dirty="0">
                <a:solidFill>
                  <a:srgbClr val="004399"/>
                </a:solidFill>
                <a:latin typeface="Arial" panose="020B0604020202020204" pitchFamily="34" charset="0"/>
                <a:ea typeface="Univers 45 Light" charset="0"/>
                <a:cs typeface="Arial" panose="020B0604020202020204" pitchFamily="34" charset="0"/>
              </a:rPr>
              <a:t>Learn more at </a:t>
            </a:r>
            <a:r>
              <a:rPr lang="en-US" sz="900" dirty="0" err="1">
                <a:solidFill>
                  <a:srgbClr val="004399"/>
                </a:solidFill>
                <a:latin typeface="Arial" panose="020B0604020202020204" pitchFamily="34" charset="0"/>
                <a:ea typeface="Univers 45 Light" charset="0"/>
                <a:cs typeface="Arial" panose="020B0604020202020204" pitchFamily="34" charset="0"/>
                <a:hlinkClick r:id="rId5"/>
              </a:rPr>
              <a:t>extension.sdstate.edu</a:t>
            </a:r>
            <a:r>
              <a:rPr lang="en-US" sz="900" dirty="0">
                <a:solidFill>
                  <a:srgbClr val="004399"/>
                </a:solidFill>
                <a:latin typeface="Arial" panose="020B0604020202020204" pitchFamily="34" charset="0"/>
                <a:ea typeface="Univers 45 Light" charset="0"/>
                <a:cs typeface="Arial" panose="020B0604020202020204" pitchFamily="34" charset="0"/>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discrimination Statement (Spanish)">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srcRect t="1875" r="449" b="2940"/>
          <a:stretch>
            <a:fillRect/>
          </a:stretch>
        </p:blipFill>
        <p:spPr bwMode="auto">
          <a:xfrm>
            <a:off x="0" y="0"/>
            <a:ext cx="9144000" cy="2949575"/>
          </a:xfrm>
          <a:prstGeom prst="rect">
            <a:avLst/>
          </a:prstGeom>
          <a:noFill/>
          <a:ln w="9525">
            <a:noFill/>
            <a:miter lim="800000"/>
            <a:headEnd/>
            <a:tailEnd/>
          </a:ln>
        </p:spPr>
      </p:pic>
      <p:sp>
        <p:nvSpPr>
          <p:cNvPr id="3" name="TextBox 5">
            <a:extLst>
              <a:ext uri="{FF2B5EF4-FFF2-40B4-BE49-F238E27FC236}"/>
            </a:extLst>
          </p:cNvPr>
          <p:cNvSpPr txBox="1"/>
          <p:nvPr userDrawn="1"/>
        </p:nvSpPr>
        <p:spPr>
          <a:xfrm>
            <a:off x="258763" y="3113088"/>
            <a:ext cx="8626475" cy="2143125"/>
          </a:xfrm>
          <a:prstGeom prst="rect">
            <a:avLst/>
          </a:prstGeom>
          <a:noFill/>
        </p:spPr>
        <p:txBody>
          <a:bodyPr lIns="0" tIns="0" rIns="0" bIns="0" spcCol="228600"/>
          <a:lstStyle/>
          <a:p>
            <a:pPr fontAlgn="auto" hangingPunct="0">
              <a:spcBef>
                <a:spcPts val="900"/>
              </a:spcBef>
              <a:spcAft>
                <a:spcPts val="0"/>
              </a:spcAft>
              <a:defRPr/>
            </a:pPr>
            <a:r>
              <a:rPr lang="en-US" sz="950" dirty="0" err="1">
                <a:latin typeface="Arial" panose="020B0604020202020204" pitchFamily="34" charset="0"/>
                <a:cs typeface="Arial" panose="020B0604020202020204" pitchFamily="34" charset="0"/>
              </a:rPr>
              <a:t>Conforme</a:t>
            </a:r>
            <a:r>
              <a:rPr lang="en-US" sz="950" dirty="0">
                <a:latin typeface="Arial" panose="020B0604020202020204" pitchFamily="34" charset="0"/>
                <a:cs typeface="Arial" panose="020B0604020202020204" pitchFamily="34" charset="0"/>
              </a:rPr>
              <a:t> a la ley federal y las </a:t>
            </a:r>
            <a:r>
              <a:rPr lang="en-US" sz="950" dirty="0" err="1">
                <a:latin typeface="Arial" panose="020B0604020202020204" pitchFamily="34" charset="0"/>
                <a:cs typeface="Arial" panose="020B0604020202020204" pitchFamily="34" charset="0"/>
              </a:rPr>
              <a:t>políticas</a:t>
            </a:r>
            <a:r>
              <a:rPr lang="en-US" sz="950" dirty="0">
                <a:latin typeface="Arial" panose="020B0604020202020204" pitchFamily="34" charset="0"/>
                <a:cs typeface="Arial" panose="020B0604020202020204" pitchFamily="34" charset="0"/>
              </a:rPr>
              <a:t> y </a:t>
            </a:r>
            <a:r>
              <a:rPr lang="en-US" sz="950" dirty="0" err="1">
                <a:latin typeface="Arial" panose="020B0604020202020204" pitchFamily="34" charset="0"/>
                <a:cs typeface="Arial" panose="020B0604020202020204" pitchFamily="34" charset="0"/>
              </a:rPr>
              <a:t>regulaciones</a:t>
            </a:r>
            <a:r>
              <a:rPr lang="en-US" sz="950" dirty="0">
                <a:latin typeface="Arial" panose="020B0604020202020204" pitchFamily="34" charset="0"/>
                <a:cs typeface="Arial" panose="020B0604020202020204" pitchFamily="34" charset="0"/>
              </a:rPr>
              <a:t> de derechos </a:t>
            </a:r>
            <a:r>
              <a:rPr lang="en-US" sz="950" dirty="0" err="1">
                <a:latin typeface="Arial" panose="020B0604020202020204" pitchFamily="34" charset="0"/>
                <a:cs typeface="Arial" panose="020B0604020202020204" pitchFamily="34" charset="0"/>
              </a:rPr>
              <a:t>civiles</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Departamento</a:t>
            </a:r>
            <a:r>
              <a:rPr lang="en-US" sz="950" dirty="0">
                <a:latin typeface="Arial" panose="020B0604020202020204" pitchFamily="34" charset="0"/>
                <a:cs typeface="Arial" panose="020B0604020202020204" pitchFamily="34" charset="0"/>
              </a:rPr>
              <a:t> de Agricultura de los </a:t>
            </a:r>
            <a:r>
              <a:rPr lang="en-US" sz="950" dirty="0" err="1">
                <a:latin typeface="Arial" panose="020B0604020202020204" pitchFamily="34" charset="0"/>
                <a:cs typeface="Arial" panose="020B0604020202020204" pitchFamily="34" charset="0"/>
              </a:rPr>
              <a:t>Estados</a:t>
            </a:r>
            <a:r>
              <a:rPr lang="en-US" sz="950" dirty="0">
                <a:latin typeface="Arial" panose="020B0604020202020204" pitchFamily="34" charset="0"/>
                <a:cs typeface="Arial" panose="020B0604020202020204" pitchFamily="34" charset="0"/>
              </a:rPr>
              <a:t> Unidos (USDA), </a:t>
            </a:r>
            <a:r>
              <a:rPr lang="en-US" sz="950" dirty="0" err="1">
                <a:latin typeface="Arial" panose="020B0604020202020204" pitchFamily="34" charset="0"/>
                <a:cs typeface="Arial" panose="020B0604020202020204" pitchFamily="34" charset="0"/>
              </a:rPr>
              <a:t>esta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institución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tiene</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prohibido</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discriminar</a:t>
            </a:r>
            <a:r>
              <a:rPr lang="en-US" sz="950" dirty="0">
                <a:latin typeface="Arial" panose="020B0604020202020204" pitchFamily="34" charset="0"/>
                <a:cs typeface="Arial" panose="020B0604020202020204" pitchFamily="34" charset="0"/>
              </a:rPr>
              <a:t> por </a:t>
            </a:r>
            <a:r>
              <a:rPr lang="en-US" sz="950" dirty="0" err="1">
                <a:latin typeface="Arial" panose="020B0604020202020204" pitchFamily="34" charset="0"/>
                <a:cs typeface="Arial" panose="020B0604020202020204" pitchFamily="34" charset="0"/>
              </a:rPr>
              <a:t>motivos</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raza</a:t>
            </a:r>
            <a:r>
              <a:rPr lang="en-US" sz="950" dirty="0">
                <a:latin typeface="Arial" panose="020B0604020202020204" pitchFamily="34" charset="0"/>
                <a:cs typeface="Arial" panose="020B0604020202020204" pitchFamily="34" charset="0"/>
              </a:rPr>
              <a:t>, color, </a:t>
            </a:r>
            <a:r>
              <a:rPr lang="en-US" sz="950" dirty="0" err="1">
                <a:latin typeface="Arial" panose="020B0604020202020204" pitchFamily="34" charset="0"/>
                <a:cs typeface="Arial" panose="020B0604020202020204" pitchFamily="34" charset="0"/>
              </a:rPr>
              <a:t>origen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nacional</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sexo</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edad</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discapacidad</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venganza</a:t>
            </a:r>
            <a:r>
              <a:rPr lang="en-US" sz="950" dirty="0">
                <a:latin typeface="Arial" panose="020B0604020202020204" pitchFamily="34" charset="0"/>
                <a:cs typeface="Arial" panose="020B0604020202020204" pitchFamily="34" charset="0"/>
              </a:rPr>
              <a:t> o </a:t>
            </a:r>
            <a:r>
              <a:rPr lang="en-US" sz="950" dirty="0" err="1">
                <a:latin typeface="Arial" panose="020B0604020202020204" pitchFamily="34" charset="0"/>
                <a:cs typeface="Arial" panose="020B0604020202020204" pitchFamily="34" charset="0"/>
              </a:rPr>
              <a:t>represalia</a:t>
            </a:r>
            <a:r>
              <a:rPr lang="en-US" sz="950" dirty="0">
                <a:latin typeface="Arial" panose="020B0604020202020204" pitchFamily="34" charset="0"/>
                <a:cs typeface="Arial" panose="020B0604020202020204" pitchFamily="34" charset="0"/>
              </a:rPr>
              <a:t> por </a:t>
            </a:r>
            <a:r>
              <a:rPr lang="en-US" sz="950" dirty="0" err="1">
                <a:latin typeface="Arial" panose="020B0604020202020204" pitchFamily="34" charset="0"/>
                <a:cs typeface="Arial" panose="020B0604020202020204" pitchFamily="34" charset="0"/>
              </a:rPr>
              <a:t>actividades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realizadas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pasado</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relacionadas</a:t>
            </a:r>
            <a:r>
              <a:rPr lang="en-US" sz="950" dirty="0">
                <a:latin typeface="Arial" panose="020B0604020202020204" pitchFamily="34" charset="0"/>
                <a:cs typeface="Arial" panose="020B0604020202020204" pitchFamily="34" charset="0"/>
              </a:rPr>
              <a:t> con los derechos </a:t>
            </a:r>
            <a:r>
              <a:rPr lang="en-US" sz="950" dirty="0" err="1">
                <a:latin typeface="Arial" panose="020B0604020202020204" pitchFamily="34" charset="0"/>
                <a:cs typeface="Arial" panose="020B0604020202020204" pitchFamily="34" charset="0"/>
              </a:rPr>
              <a:t>civiles</a:t>
            </a:r>
            <a:r>
              <a:rPr lang="en-US" sz="950" dirty="0">
                <a:latin typeface="Arial" panose="020B0604020202020204" pitchFamily="34" charset="0"/>
                <a:cs typeface="Arial" panose="020B0604020202020204" pitchFamily="34" charset="0"/>
              </a:rPr>
              <a:t> (no </a:t>
            </a:r>
            <a:r>
              <a:rPr lang="en-US" sz="950" dirty="0" err="1">
                <a:latin typeface="Arial" panose="020B0604020202020204" pitchFamily="34" charset="0"/>
                <a:cs typeface="Arial" panose="020B0604020202020204" pitchFamily="34" charset="0"/>
              </a:rPr>
              <a:t>todos</a:t>
            </a:r>
            <a:r>
              <a:rPr lang="en-US" sz="950" dirty="0">
                <a:latin typeface="Arial" panose="020B0604020202020204" pitchFamily="34" charset="0"/>
                <a:cs typeface="Arial" panose="020B0604020202020204" pitchFamily="34" charset="0"/>
              </a:rPr>
              <a:t> los </a:t>
            </a:r>
            <a:r>
              <a:rPr lang="en-US" sz="950" dirty="0" err="1">
                <a:latin typeface="Arial" panose="020B0604020202020204" pitchFamily="34" charset="0"/>
                <a:cs typeface="Arial" panose="020B0604020202020204" pitchFamily="34" charset="0"/>
              </a:rPr>
              <a:t>principios</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prohibición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aplican</a:t>
            </a:r>
            <a:r>
              <a:rPr lang="en-US" sz="950" dirty="0">
                <a:latin typeface="Arial" panose="020B0604020202020204" pitchFamily="34" charset="0"/>
                <a:cs typeface="Arial" panose="020B0604020202020204" pitchFamily="34" charset="0"/>
              </a:rPr>
              <a:t> a </a:t>
            </a:r>
            <a:r>
              <a:rPr lang="en-US" sz="950" dirty="0" err="1">
                <a:latin typeface="Arial" panose="020B0604020202020204" pitchFamily="34" charset="0"/>
                <a:cs typeface="Arial" panose="020B0604020202020204" pitchFamily="34" charset="0"/>
              </a:rPr>
              <a:t>todos</a:t>
            </a:r>
            <a:r>
              <a:rPr lang="en-US" sz="950" dirty="0">
                <a:latin typeface="Arial" panose="020B0604020202020204" pitchFamily="34" charset="0"/>
                <a:cs typeface="Arial" panose="020B0604020202020204" pitchFamily="34" charset="0"/>
              </a:rPr>
              <a:t> los </a:t>
            </a:r>
            <a:r>
              <a:rPr lang="en-US" sz="950" dirty="0" err="1">
                <a:latin typeface="Arial" panose="020B0604020202020204" pitchFamily="34" charset="0"/>
                <a:cs typeface="Arial" panose="020B0604020202020204" pitchFamily="34" charset="0"/>
              </a:rPr>
              <a:t>programas</a:t>
            </a:r>
            <a:r>
              <a:rPr lang="en-US" sz="950" dirty="0">
                <a:latin typeface="Arial" panose="020B0604020202020204" pitchFamily="34" charset="0"/>
                <a:cs typeface="Arial" panose="020B0604020202020204" pitchFamily="34" charset="0"/>
              </a:rPr>
              <a:t>).</a:t>
            </a:r>
          </a:p>
          <a:p>
            <a:pPr fontAlgn="auto" hangingPunct="0">
              <a:spcBef>
                <a:spcPts val="900"/>
              </a:spcBef>
              <a:spcAft>
                <a:spcPts val="0"/>
              </a:spcAft>
              <a:defRPr/>
            </a:pPr>
            <a:r>
              <a:rPr lang="en-US" sz="950" dirty="0">
                <a:latin typeface="Arial" panose="020B0604020202020204" pitchFamily="34" charset="0"/>
                <a:cs typeface="Arial" panose="020B0604020202020204" pitchFamily="34" charset="0"/>
              </a:rPr>
              <a:t>La </a:t>
            </a:r>
            <a:r>
              <a:rPr lang="en-US" sz="950" dirty="0" err="1">
                <a:latin typeface="Arial" panose="020B0604020202020204" pitchFamily="34" charset="0"/>
                <a:cs typeface="Arial" panose="020B0604020202020204" pitchFamily="34" charset="0"/>
              </a:rPr>
              <a:t>información</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programa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puede</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estar</a:t>
            </a:r>
            <a:r>
              <a:rPr lang="en-US" sz="950" dirty="0">
                <a:latin typeface="Arial" panose="020B0604020202020204" pitchFamily="34" charset="0"/>
                <a:cs typeface="Arial" panose="020B0604020202020204" pitchFamily="34" charset="0"/>
              </a:rPr>
              <a:t> disponible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otros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idiomas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además</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inglés</a:t>
            </a:r>
            <a:r>
              <a:rPr lang="en-US" sz="950" dirty="0">
                <a:latin typeface="Arial" panose="020B0604020202020204" pitchFamily="34" charset="0"/>
                <a:cs typeface="Arial" panose="020B0604020202020204" pitchFamily="34" charset="0"/>
              </a:rPr>
              <a:t>. Las personas con </a:t>
            </a:r>
            <a:r>
              <a:rPr lang="en-US" sz="950" dirty="0" err="1">
                <a:latin typeface="Arial" panose="020B0604020202020204" pitchFamily="34" charset="0"/>
                <a:cs typeface="Arial" panose="020B0604020202020204" pitchFamily="34" charset="0"/>
              </a:rPr>
              <a:t>discapacidades</a:t>
            </a:r>
            <a:r>
              <a:rPr lang="en-US" sz="950" dirty="0">
                <a:latin typeface="Arial" panose="020B0604020202020204" pitchFamily="34" charset="0"/>
                <a:cs typeface="Arial" panose="020B0604020202020204" pitchFamily="34" charset="0"/>
              </a:rPr>
              <a:t> que </a:t>
            </a:r>
            <a:r>
              <a:rPr lang="en-US" sz="950" dirty="0" err="1">
                <a:latin typeface="Arial" panose="020B0604020202020204" pitchFamily="34" charset="0"/>
                <a:cs typeface="Arial" panose="020B0604020202020204" pitchFamily="34" charset="0"/>
              </a:rPr>
              <a:t>requieran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medios</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comunicación</a:t>
            </a:r>
            <a:r>
              <a:rPr lang="en-US" sz="950" dirty="0">
                <a:latin typeface="Arial" panose="020B0604020202020204" pitchFamily="34" charset="0"/>
                <a:cs typeface="Arial" panose="020B0604020202020204" pitchFamily="34" charset="0"/>
              </a:rPr>
              <a:t> alternativos para </a:t>
            </a:r>
            <a:r>
              <a:rPr lang="en-US" sz="950" dirty="0" err="1">
                <a:latin typeface="Arial" panose="020B0604020202020204" pitchFamily="34" charset="0"/>
                <a:cs typeface="Arial" panose="020B0604020202020204" pitchFamily="34" charset="0"/>
              </a:rPr>
              <a:t>obtener</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información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sobre</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programa</a:t>
            </a:r>
            <a:r>
              <a:rPr lang="en-US" sz="950" dirty="0">
                <a:latin typeface="Arial" panose="020B0604020202020204" pitchFamily="34" charset="0"/>
                <a:cs typeface="Arial" panose="020B0604020202020204" pitchFamily="34" charset="0"/>
              </a:rPr>
              <a:t> (por </a:t>
            </a:r>
            <a:r>
              <a:rPr lang="en-US" sz="950" dirty="0" err="1">
                <a:latin typeface="Arial" panose="020B0604020202020204" pitchFamily="34" charset="0"/>
                <a:cs typeface="Arial" panose="020B0604020202020204" pitchFamily="34" charset="0"/>
              </a:rPr>
              <a:t>ejemplo</a:t>
            </a:r>
            <a:r>
              <a:rPr lang="en-US" sz="950" dirty="0">
                <a:latin typeface="Arial" panose="020B0604020202020204" pitchFamily="34" charset="0"/>
                <a:cs typeface="Arial" panose="020B0604020202020204" pitchFamily="34" charset="0"/>
              </a:rPr>
              <a:t>, Braille, </a:t>
            </a:r>
            <a:r>
              <a:rPr lang="en-US" sz="950" dirty="0" err="1">
                <a:latin typeface="Arial" panose="020B0604020202020204" pitchFamily="34" charset="0"/>
                <a:cs typeface="Arial" panose="020B0604020202020204" pitchFamily="34" charset="0"/>
              </a:rPr>
              <a:t>letra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agrandada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grabación</a:t>
            </a:r>
            <a:r>
              <a:rPr lang="en-US" sz="950" dirty="0">
                <a:latin typeface="Arial" panose="020B0604020202020204" pitchFamily="34" charset="0"/>
                <a:cs typeface="Arial" panose="020B0604020202020204" pitchFamily="34" charset="0"/>
              </a:rPr>
              <a:t> de audio y </a:t>
            </a:r>
            <a:r>
              <a:rPr lang="en-US" sz="950" dirty="0" err="1">
                <a:latin typeface="Arial" panose="020B0604020202020204" pitchFamily="34" charset="0"/>
                <a:cs typeface="Arial" panose="020B0604020202020204" pitchFamily="34" charset="0"/>
              </a:rPr>
              <a:t>lenguaje</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señas</a:t>
            </a:r>
            <a:r>
              <a:rPr lang="en-US" sz="950" dirty="0">
                <a:latin typeface="Arial" panose="020B0604020202020204" pitchFamily="34" charset="0"/>
                <a:cs typeface="Arial" panose="020B0604020202020204" pitchFamily="34" charset="0"/>
              </a:rPr>
              <a:t> americano) </a:t>
            </a:r>
            <a:r>
              <a:rPr lang="en-US" sz="950" dirty="0" err="1">
                <a:latin typeface="Arial" panose="020B0604020202020204" pitchFamily="34" charset="0"/>
                <a:cs typeface="Arial" panose="020B0604020202020204" pitchFamily="34" charset="0"/>
              </a:rPr>
              <a:t>deben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comunicarse</a:t>
            </a:r>
            <a:r>
              <a:rPr lang="en-US" sz="950" dirty="0">
                <a:latin typeface="Arial" panose="020B0604020202020204" pitchFamily="34" charset="0"/>
                <a:cs typeface="Arial" panose="020B0604020202020204" pitchFamily="34" charset="0"/>
              </a:rPr>
              <a:t> con la </a:t>
            </a:r>
            <a:r>
              <a:rPr lang="en-US" sz="950" dirty="0" err="1">
                <a:latin typeface="Arial" panose="020B0604020202020204" pitchFamily="34" charset="0"/>
                <a:cs typeface="Arial" panose="020B0604020202020204" pitchFamily="34" charset="0"/>
              </a:rPr>
              <a:t>agencia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estatal</a:t>
            </a:r>
            <a:r>
              <a:rPr lang="en-US" sz="950" dirty="0">
                <a:latin typeface="Arial" panose="020B0604020202020204" pitchFamily="34" charset="0"/>
                <a:cs typeface="Arial" panose="020B0604020202020204" pitchFamily="34" charset="0"/>
              </a:rPr>
              <a:t> o local </a:t>
            </a:r>
            <a:r>
              <a:rPr lang="en-US" sz="950" dirty="0" err="1">
                <a:latin typeface="Arial" panose="020B0604020202020204" pitchFamily="34" charset="0"/>
                <a:cs typeface="Arial" panose="020B0604020202020204" pitchFamily="34" charset="0"/>
              </a:rPr>
              <a:t>responsable</a:t>
            </a:r>
            <a:r>
              <a:rPr lang="en-US" sz="950" dirty="0">
                <a:latin typeface="Arial" panose="020B0604020202020204" pitchFamily="34" charset="0"/>
                <a:cs typeface="Arial" panose="020B0604020202020204" pitchFamily="34" charset="0"/>
              </a:rPr>
              <a:t> que </a:t>
            </a:r>
            <a:r>
              <a:rPr lang="en-US" sz="950" dirty="0" err="1">
                <a:latin typeface="Arial" panose="020B0604020202020204" pitchFamily="34" charset="0"/>
                <a:cs typeface="Arial" panose="020B0604020202020204" pitchFamily="34" charset="0"/>
              </a:rPr>
              <a:t>administra</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programa</a:t>
            </a:r>
            <a:r>
              <a:rPr lang="en-US" sz="950" dirty="0">
                <a:latin typeface="Arial" panose="020B0604020202020204" pitchFamily="34" charset="0"/>
                <a:cs typeface="Arial" panose="020B0604020202020204" pitchFamily="34" charset="0"/>
              </a:rPr>
              <a:t> o con el TARGET Center del USDA al </a:t>
            </a:r>
            <a:r>
              <a:rPr lang="en-US" sz="950" b="1" dirty="0">
                <a:latin typeface="Arial" panose="020B0604020202020204" pitchFamily="34" charset="0"/>
                <a:cs typeface="Arial" panose="020B0604020202020204" pitchFamily="34" charset="0"/>
              </a:rPr>
              <a:t>(202) 720-2600 </a:t>
            </a:r>
            <a:r>
              <a:rPr lang="en-US" sz="950" dirty="0">
                <a:latin typeface="Arial" panose="020B0604020202020204" pitchFamily="34" charset="0"/>
                <a:cs typeface="Arial" panose="020B0604020202020204" pitchFamily="34" charset="0"/>
              </a:rPr>
              <a:t>(</a:t>
            </a:r>
            <a:r>
              <a:rPr lang="en-US" sz="950" dirty="0" err="1">
                <a:latin typeface="Arial" panose="020B0604020202020204" pitchFamily="34" charset="0"/>
                <a:cs typeface="Arial" panose="020B0604020202020204" pitchFamily="34" charset="0"/>
              </a:rPr>
              <a:t>voz</a:t>
            </a:r>
            <a:r>
              <a:rPr lang="en-US" sz="950" dirty="0">
                <a:latin typeface="Arial" panose="020B0604020202020204" pitchFamily="34" charset="0"/>
                <a:cs typeface="Arial" panose="020B0604020202020204" pitchFamily="34" charset="0"/>
              </a:rPr>
              <a:t> y TTY) o </a:t>
            </a:r>
            <a:r>
              <a:rPr lang="en-US" sz="950" dirty="0" err="1">
                <a:latin typeface="Arial" panose="020B0604020202020204" pitchFamily="34" charset="0"/>
                <a:cs typeface="Arial" panose="020B0604020202020204" pitchFamily="34" charset="0"/>
              </a:rPr>
              <a:t>comunicarse</a:t>
            </a:r>
            <a:r>
              <a:rPr lang="en-US" sz="950" dirty="0">
                <a:latin typeface="Arial" panose="020B0604020202020204" pitchFamily="34" charset="0"/>
                <a:cs typeface="Arial" panose="020B0604020202020204" pitchFamily="34" charset="0"/>
              </a:rPr>
              <a:t> con el USDA a </a:t>
            </a:r>
            <a:r>
              <a:rPr lang="en-US" sz="950" dirty="0" err="1">
                <a:latin typeface="Arial" panose="020B0604020202020204" pitchFamily="34" charset="0"/>
                <a:cs typeface="Arial" panose="020B0604020202020204" pitchFamily="34" charset="0"/>
              </a:rPr>
              <a:t>través</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Servicio</a:t>
            </a:r>
            <a:r>
              <a:rPr lang="en-US" sz="950" dirty="0">
                <a:latin typeface="Arial" panose="020B0604020202020204" pitchFamily="34" charset="0"/>
                <a:cs typeface="Arial" panose="020B0604020202020204" pitchFamily="34" charset="0"/>
              </a:rPr>
              <a:t> Federal de </a:t>
            </a:r>
            <a:r>
              <a:rPr lang="en-US" sz="950" dirty="0" err="1">
                <a:latin typeface="Arial" panose="020B0604020202020204" pitchFamily="34" charset="0"/>
                <a:cs typeface="Arial" panose="020B0604020202020204" pitchFamily="34" charset="0"/>
              </a:rPr>
              <a:t>Transmisión</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Información</a:t>
            </a:r>
            <a:r>
              <a:rPr lang="en-US" sz="950" dirty="0">
                <a:latin typeface="Arial" panose="020B0604020202020204" pitchFamily="34" charset="0"/>
                <a:cs typeface="Arial" panose="020B0604020202020204" pitchFamily="34" charset="0"/>
              </a:rPr>
              <a:t> al </a:t>
            </a:r>
            <a:r>
              <a:rPr lang="en-US" sz="950" b="1" dirty="0">
                <a:latin typeface="Arial" panose="020B0604020202020204" pitchFamily="34" charset="0"/>
                <a:cs typeface="Arial" panose="020B0604020202020204" pitchFamily="34" charset="0"/>
              </a:rPr>
              <a:t>(800) 877-8339</a:t>
            </a:r>
            <a:r>
              <a:rPr lang="en-US" sz="950" dirty="0">
                <a:latin typeface="Arial" panose="020B0604020202020204" pitchFamily="34" charset="0"/>
                <a:cs typeface="Arial" panose="020B0604020202020204" pitchFamily="34" charset="0"/>
              </a:rPr>
              <a:t>.</a:t>
            </a:r>
          </a:p>
          <a:p>
            <a:pPr fontAlgn="auto" hangingPunct="0">
              <a:spcBef>
                <a:spcPts val="900"/>
              </a:spcBef>
              <a:spcAft>
                <a:spcPts val="0"/>
              </a:spcAft>
              <a:defRPr/>
            </a:pPr>
            <a:r>
              <a:rPr lang="en-US" sz="950" dirty="0">
                <a:latin typeface="Arial" panose="020B0604020202020204" pitchFamily="34" charset="0"/>
                <a:cs typeface="Arial" panose="020B0604020202020204" pitchFamily="34" charset="0"/>
              </a:rPr>
              <a:t>Para </a:t>
            </a:r>
            <a:r>
              <a:rPr lang="en-US" sz="950" dirty="0" err="1">
                <a:latin typeface="Arial" panose="020B0604020202020204" pitchFamily="34" charset="0"/>
                <a:cs typeface="Arial" panose="020B0604020202020204" pitchFamily="34" charset="0"/>
              </a:rPr>
              <a:t>presentar</a:t>
            </a:r>
            <a:r>
              <a:rPr lang="en-US" sz="950" dirty="0">
                <a:latin typeface="Arial" panose="020B0604020202020204" pitchFamily="34" charset="0"/>
                <a:cs typeface="Arial" panose="020B0604020202020204" pitchFamily="34" charset="0"/>
              </a:rPr>
              <a:t> una </a:t>
            </a:r>
            <a:r>
              <a:rPr lang="en-US" sz="950" dirty="0" err="1">
                <a:latin typeface="Arial" panose="020B0604020202020204" pitchFamily="34" charset="0"/>
                <a:cs typeface="Arial" panose="020B0604020202020204" pitchFamily="34" charset="0"/>
              </a:rPr>
              <a:t>queja</a:t>
            </a:r>
            <a:r>
              <a:rPr lang="en-US" sz="950" dirty="0">
                <a:latin typeface="Arial" panose="020B0604020202020204" pitchFamily="34" charset="0"/>
                <a:cs typeface="Arial" panose="020B0604020202020204" pitchFamily="34" charset="0"/>
              </a:rPr>
              <a:t> por </a:t>
            </a:r>
            <a:r>
              <a:rPr lang="en-US" sz="950" dirty="0" err="1">
                <a:latin typeface="Arial" panose="020B0604020202020204" pitchFamily="34" charset="0"/>
                <a:cs typeface="Arial" panose="020B0604020202020204" pitchFamily="34" charset="0"/>
              </a:rPr>
              <a:t>discriminación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programa</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reclamante</a:t>
            </a:r>
            <a:r>
              <a:rPr lang="en-US" sz="950" dirty="0">
                <a:latin typeface="Arial" panose="020B0604020202020204" pitchFamily="34" charset="0"/>
                <a:cs typeface="Arial" panose="020B0604020202020204" pitchFamily="34" charset="0"/>
              </a:rPr>
              <a:t> debe </a:t>
            </a:r>
            <a:r>
              <a:rPr lang="en-US" sz="950" dirty="0" err="1">
                <a:latin typeface="Arial" panose="020B0604020202020204" pitchFamily="34" charset="0"/>
                <a:cs typeface="Arial" panose="020B0604020202020204" pitchFamily="34" charset="0"/>
              </a:rPr>
              <a:t>completar</a:t>
            </a:r>
            <a:r>
              <a:rPr lang="en-US" sz="950" dirty="0">
                <a:latin typeface="Arial" panose="020B0604020202020204" pitchFamily="34" charset="0"/>
                <a:cs typeface="Arial" panose="020B0604020202020204" pitchFamily="34" charset="0"/>
              </a:rPr>
              <a:t> un </a:t>
            </a:r>
            <a:r>
              <a:rPr lang="en-US" sz="950" dirty="0" err="1">
                <a:latin typeface="Arial" panose="020B0604020202020204" pitchFamily="34" charset="0"/>
                <a:cs typeface="Arial" panose="020B0604020202020204" pitchFamily="34" charset="0"/>
              </a:rPr>
              <a:t>formulario</a:t>
            </a:r>
            <a:r>
              <a:rPr lang="en-US" sz="950" dirty="0">
                <a:latin typeface="Arial" panose="020B0604020202020204" pitchFamily="34" charset="0"/>
                <a:cs typeface="Arial" panose="020B0604020202020204" pitchFamily="34" charset="0"/>
              </a:rPr>
              <a:t> AD-3027, </a:t>
            </a:r>
            <a:r>
              <a:rPr lang="en-US" sz="950" dirty="0" err="1">
                <a:latin typeface="Arial" panose="020B0604020202020204" pitchFamily="34" charset="0"/>
                <a:cs typeface="Arial" panose="020B0604020202020204" pitchFamily="34" charset="0"/>
              </a:rPr>
              <a:t>Formulario</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queja</a:t>
            </a:r>
            <a:r>
              <a:rPr lang="en-US" sz="950" dirty="0">
                <a:latin typeface="Arial" panose="020B0604020202020204" pitchFamily="34" charset="0"/>
                <a:cs typeface="Arial" panose="020B0604020202020204" pitchFamily="34" charset="0"/>
              </a:rPr>
              <a:t> por </a:t>
            </a:r>
            <a:r>
              <a:rPr lang="en-US" sz="950" dirty="0" err="1">
                <a:latin typeface="Arial" panose="020B0604020202020204" pitchFamily="34" charset="0"/>
                <a:cs typeface="Arial" panose="020B0604020202020204" pitchFamily="34" charset="0"/>
              </a:rPr>
              <a:t>discriminación</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programa</a:t>
            </a:r>
            <a:r>
              <a:rPr lang="en-US" sz="950" dirty="0">
                <a:latin typeface="Arial" panose="020B0604020202020204" pitchFamily="34" charset="0"/>
                <a:cs typeface="Arial" panose="020B0604020202020204" pitchFamily="34" charset="0"/>
              </a:rPr>
              <a:t> del USDA, que se </a:t>
            </a:r>
            <a:r>
              <a:rPr lang="en-US" sz="950" dirty="0" err="1">
                <a:latin typeface="Arial" panose="020B0604020202020204" pitchFamily="34" charset="0"/>
                <a:cs typeface="Arial" panose="020B0604020202020204" pitchFamily="34" charset="0"/>
              </a:rPr>
              <a:t>puede</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obtener</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línea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a:t>
            </a:r>
            <a:r>
              <a:rPr lang="en-US" sz="950" dirty="0">
                <a:latin typeface="Arial" panose="020B0604020202020204" pitchFamily="34" charset="0"/>
                <a:cs typeface="Arial" panose="020B0604020202020204" pitchFamily="34" charset="0"/>
                <a:hlinkClick r:id="rId3"/>
              </a:rPr>
              <a:t>www.usda.gov/sites/default/files/documents/usda-program-discrimination-complaint-form.pdf</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cualquier</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oficina</a:t>
            </a:r>
            <a:r>
              <a:rPr lang="en-US" sz="950" dirty="0">
                <a:latin typeface="Arial" panose="020B0604020202020204" pitchFamily="34" charset="0"/>
                <a:cs typeface="Arial" panose="020B0604020202020204" pitchFamily="34" charset="0"/>
              </a:rPr>
              <a:t> del USDA, </a:t>
            </a:r>
            <a:r>
              <a:rPr lang="en-US" sz="950" dirty="0" err="1">
                <a:latin typeface="Arial" panose="020B0604020202020204" pitchFamily="34" charset="0"/>
                <a:cs typeface="Arial" panose="020B0604020202020204" pitchFamily="34" charset="0"/>
              </a:rPr>
              <a:t>llamando</a:t>
            </a:r>
            <a:r>
              <a:rPr lang="en-US" sz="950" dirty="0">
                <a:latin typeface="Arial" panose="020B0604020202020204" pitchFamily="34" charset="0"/>
                <a:cs typeface="Arial" panose="020B0604020202020204" pitchFamily="34" charset="0"/>
              </a:rPr>
              <a:t> al </a:t>
            </a:r>
            <a:r>
              <a:rPr lang="en-US" sz="950" b="1" dirty="0">
                <a:latin typeface="Arial" panose="020B0604020202020204" pitchFamily="34" charset="0"/>
                <a:cs typeface="Arial" panose="020B0604020202020204" pitchFamily="34" charset="0"/>
              </a:rPr>
              <a:t>(866) 632-9992</a:t>
            </a:r>
            <a:r>
              <a:rPr lang="en-US" sz="950" dirty="0">
                <a:latin typeface="Arial" panose="020B0604020202020204" pitchFamily="34" charset="0"/>
                <a:cs typeface="Arial" panose="020B0604020202020204" pitchFamily="34" charset="0"/>
              </a:rPr>
              <a:t>, o </a:t>
            </a:r>
            <a:r>
              <a:rPr lang="en-US" sz="950" dirty="0" err="1">
                <a:latin typeface="Arial" panose="020B0604020202020204" pitchFamily="34" charset="0"/>
                <a:cs typeface="Arial" panose="020B0604020202020204" pitchFamily="34" charset="0"/>
              </a:rPr>
              <a:t>escribiendo</a:t>
            </a:r>
            <a:r>
              <a:rPr lang="en-US" sz="950" dirty="0">
                <a:latin typeface="Arial" panose="020B0604020202020204" pitchFamily="34" charset="0"/>
                <a:cs typeface="Arial" panose="020B0604020202020204" pitchFamily="34" charset="0"/>
              </a:rPr>
              <a:t> una carta </a:t>
            </a:r>
            <a:r>
              <a:rPr lang="en-US" sz="950" dirty="0" err="1">
                <a:latin typeface="Arial" panose="020B0604020202020204" pitchFamily="34" charset="0"/>
                <a:cs typeface="Arial" panose="020B0604020202020204" pitchFamily="34" charset="0"/>
              </a:rPr>
              <a:t>dirigida</a:t>
            </a:r>
            <a:r>
              <a:rPr lang="en-US" sz="950" dirty="0">
                <a:latin typeface="Arial" panose="020B0604020202020204" pitchFamily="34" charset="0"/>
                <a:cs typeface="Arial" panose="020B0604020202020204" pitchFamily="34" charset="0"/>
              </a:rPr>
              <a:t> al USDA. La carta debe </a:t>
            </a:r>
            <a:r>
              <a:rPr lang="en-US" sz="950" dirty="0" err="1">
                <a:latin typeface="Arial" panose="020B0604020202020204" pitchFamily="34" charset="0"/>
                <a:cs typeface="Arial" panose="020B0604020202020204" pitchFamily="34" charset="0"/>
              </a:rPr>
              <a:t>contener</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nombre</a:t>
            </a:r>
            <a:r>
              <a:rPr lang="en-US" sz="950" dirty="0">
                <a:latin typeface="Arial" panose="020B0604020202020204" pitchFamily="34" charset="0"/>
                <a:cs typeface="Arial" panose="020B0604020202020204" pitchFamily="34" charset="0"/>
              </a:rPr>
              <a:t>, la </a:t>
            </a:r>
            <a:r>
              <a:rPr lang="en-US" sz="950" dirty="0" err="1">
                <a:latin typeface="Arial" panose="020B0604020202020204" pitchFamily="34" charset="0"/>
                <a:cs typeface="Arial" panose="020B0604020202020204" pitchFamily="34" charset="0"/>
              </a:rPr>
              <a:t>dirección</a:t>
            </a:r>
            <a:r>
              <a:rPr lang="en-US" sz="950" dirty="0">
                <a:latin typeface="Arial" panose="020B0604020202020204" pitchFamily="34" charset="0"/>
                <a:cs typeface="Arial" panose="020B0604020202020204" pitchFamily="34" charset="0"/>
              </a:rPr>
              <a:t> y el </a:t>
            </a:r>
            <a:r>
              <a:rPr lang="en-US" sz="950" dirty="0" err="1">
                <a:latin typeface="Arial" panose="020B0604020202020204" pitchFamily="34" charset="0"/>
                <a:cs typeface="Arial" panose="020B0604020202020204" pitchFamily="34" charset="0"/>
              </a:rPr>
              <a:t>número</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teléfono</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reclamante</a:t>
            </a:r>
            <a:r>
              <a:rPr lang="en-US" sz="950" dirty="0">
                <a:latin typeface="Arial" panose="020B0604020202020204" pitchFamily="34" charset="0"/>
                <a:cs typeface="Arial" panose="020B0604020202020204" pitchFamily="34" charset="0"/>
              </a:rPr>
              <a:t>, y una </a:t>
            </a:r>
            <a:r>
              <a:rPr lang="en-US" sz="950" dirty="0" err="1">
                <a:latin typeface="Arial" panose="020B0604020202020204" pitchFamily="34" charset="0"/>
                <a:cs typeface="Arial" panose="020B0604020202020204" pitchFamily="34" charset="0"/>
              </a:rPr>
              <a:t>descripción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escrita</a:t>
            </a:r>
            <a:r>
              <a:rPr lang="en-US" sz="950" dirty="0">
                <a:latin typeface="Arial" panose="020B0604020202020204" pitchFamily="34" charset="0"/>
                <a:cs typeface="Arial" panose="020B0604020202020204" pitchFamily="34" charset="0"/>
              </a:rPr>
              <a:t> de la </a:t>
            </a:r>
            <a:r>
              <a:rPr lang="en-US" sz="950" dirty="0" err="1">
                <a:latin typeface="Arial" panose="020B0604020202020204" pitchFamily="34" charset="0"/>
                <a:cs typeface="Arial" panose="020B0604020202020204" pitchFamily="34" charset="0"/>
              </a:rPr>
              <a:t>supuesta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acción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discriminatoria</a:t>
            </a:r>
            <a:r>
              <a:rPr lang="en-US" sz="950" dirty="0">
                <a:latin typeface="Arial" panose="020B0604020202020204" pitchFamily="34" charset="0"/>
                <a:cs typeface="Arial" panose="020B0604020202020204" pitchFamily="34" charset="0"/>
              </a:rPr>
              <a:t> con </a:t>
            </a:r>
            <a:r>
              <a:rPr lang="en-US" sz="950" dirty="0" err="1">
                <a:latin typeface="Arial" panose="020B0604020202020204" pitchFamily="34" charset="0"/>
                <a:cs typeface="Arial" panose="020B0604020202020204" pitchFamily="34" charset="0"/>
              </a:rPr>
              <a:t>suficiente</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detalle</a:t>
            </a:r>
            <a:r>
              <a:rPr lang="en-US" sz="950" dirty="0">
                <a:latin typeface="Arial" panose="020B0604020202020204" pitchFamily="34" charset="0"/>
                <a:cs typeface="Arial" panose="020B0604020202020204" pitchFamily="34" charset="0"/>
              </a:rPr>
              <a:t> para </a:t>
            </a:r>
            <a:r>
              <a:rPr lang="en-US" sz="950" dirty="0" err="1">
                <a:latin typeface="Arial" panose="020B0604020202020204" pitchFamily="34" charset="0"/>
                <a:cs typeface="Arial" panose="020B0604020202020204" pitchFamily="34" charset="0"/>
              </a:rPr>
              <a:t>informar</a:t>
            </a:r>
            <a:r>
              <a:rPr lang="en-US" sz="950" dirty="0">
                <a:latin typeface="Arial" panose="020B0604020202020204" pitchFamily="34" charset="0"/>
                <a:cs typeface="Arial" panose="020B0604020202020204" pitchFamily="34" charset="0"/>
              </a:rPr>
              <a:t> al </a:t>
            </a:r>
            <a:r>
              <a:rPr lang="en-US" sz="950" dirty="0" err="1">
                <a:latin typeface="Arial" panose="020B0604020202020204" pitchFamily="34" charset="0"/>
                <a:cs typeface="Arial" panose="020B0604020202020204" pitchFamily="34" charset="0"/>
              </a:rPr>
              <a:t>Subsecretario</a:t>
            </a:r>
            <a:r>
              <a:rPr lang="en-US" sz="950" dirty="0">
                <a:latin typeface="Arial" panose="020B0604020202020204" pitchFamily="34" charset="0"/>
                <a:cs typeface="Arial" panose="020B0604020202020204" pitchFamily="34" charset="0"/>
              </a:rPr>
              <a:t> de Derechos </a:t>
            </a:r>
            <a:r>
              <a:rPr lang="en-US" sz="950" dirty="0" err="1">
                <a:latin typeface="Arial" panose="020B0604020202020204" pitchFamily="34" charset="0"/>
                <a:cs typeface="Arial" panose="020B0604020202020204" pitchFamily="34" charset="0"/>
              </a:rPr>
              <a:t>Civiles</a:t>
            </a:r>
            <a:r>
              <a:rPr lang="en-US" sz="950" dirty="0">
                <a:latin typeface="Arial" panose="020B0604020202020204" pitchFamily="34" charset="0"/>
                <a:cs typeface="Arial" panose="020B0604020202020204" pitchFamily="34" charset="0"/>
              </a:rPr>
              <a:t> (ASCR, por sus </a:t>
            </a:r>
            <a:r>
              <a:rPr lang="en-US" sz="950" dirty="0" err="1">
                <a:latin typeface="Arial" panose="020B0604020202020204" pitchFamily="34" charset="0"/>
                <a:cs typeface="Arial" panose="020B0604020202020204" pitchFamily="34" charset="0"/>
              </a:rPr>
              <a:t>siglas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inglés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sobre</a:t>
            </a:r>
            <a:r>
              <a:rPr lang="en-US" sz="950" dirty="0">
                <a:latin typeface="Arial" panose="020B0604020202020204" pitchFamily="34" charset="0"/>
                <a:cs typeface="Arial" panose="020B0604020202020204" pitchFamily="34" charset="0"/>
              </a:rPr>
              <a:t> la </a:t>
            </a:r>
            <a:r>
              <a:rPr lang="en-US" sz="950" dirty="0" err="1">
                <a:latin typeface="Arial" panose="020B0604020202020204" pitchFamily="34" charset="0"/>
                <a:cs typeface="Arial" panose="020B0604020202020204" pitchFamily="34" charset="0"/>
              </a:rPr>
              <a:t>naturaleza</a:t>
            </a:r>
            <a:r>
              <a:rPr lang="en-US" sz="950" dirty="0">
                <a:latin typeface="Arial" panose="020B0604020202020204" pitchFamily="34" charset="0"/>
                <a:cs typeface="Arial" panose="020B0604020202020204" pitchFamily="34" charset="0"/>
              </a:rPr>
              <a:t> y la </a:t>
            </a:r>
            <a:r>
              <a:rPr lang="en-US" sz="950" dirty="0" err="1">
                <a:latin typeface="Arial" panose="020B0604020202020204" pitchFamily="34" charset="0"/>
                <a:cs typeface="Arial" panose="020B0604020202020204" pitchFamily="34" charset="0"/>
              </a:rPr>
              <a:t>fecha</a:t>
            </a:r>
            <a:r>
              <a:rPr lang="en-US" sz="950" dirty="0">
                <a:latin typeface="Arial" panose="020B0604020202020204" pitchFamily="34" charset="0"/>
                <a:cs typeface="Arial" panose="020B0604020202020204" pitchFamily="34" charset="0"/>
              </a:rPr>
              <a:t> de la </a:t>
            </a:r>
            <a:r>
              <a:rPr lang="en-US" sz="950" dirty="0" err="1">
                <a:latin typeface="Arial" panose="020B0604020202020204" pitchFamily="34" charset="0"/>
                <a:cs typeface="Arial" panose="020B0604020202020204" pitchFamily="34" charset="0"/>
              </a:rPr>
              <a:t>presunta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violación</a:t>
            </a:r>
            <a:r>
              <a:rPr lang="en-US" sz="950" dirty="0">
                <a:latin typeface="Arial" panose="020B0604020202020204" pitchFamily="34" charset="0"/>
                <a:cs typeface="Arial" panose="020B0604020202020204" pitchFamily="34" charset="0"/>
              </a:rPr>
              <a:t> de los derechos </a:t>
            </a:r>
            <a:r>
              <a:rPr lang="en-US" sz="950" dirty="0" err="1">
                <a:latin typeface="Arial" panose="020B0604020202020204" pitchFamily="34" charset="0"/>
                <a:cs typeface="Arial" panose="020B0604020202020204" pitchFamily="34" charset="0"/>
              </a:rPr>
              <a:t>civiles</a:t>
            </a:r>
            <a:r>
              <a:rPr lang="en-US" sz="950" dirty="0">
                <a:latin typeface="Arial" panose="020B0604020202020204" pitchFamily="34" charset="0"/>
                <a:cs typeface="Arial" panose="020B0604020202020204" pitchFamily="34" charset="0"/>
              </a:rPr>
              <a:t>. La carta o el </a:t>
            </a:r>
            <a:r>
              <a:rPr lang="en-US" sz="950" dirty="0" err="1">
                <a:latin typeface="Arial" panose="020B0604020202020204" pitchFamily="34" charset="0"/>
                <a:cs typeface="Arial" panose="020B0604020202020204" pitchFamily="34" charset="0"/>
              </a:rPr>
              <a:t>formulario</a:t>
            </a:r>
            <a:r>
              <a:rPr lang="en-US" sz="950" dirty="0">
                <a:latin typeface="Arial" panose="020B0604020202020204" pitchFamily="34" charset="0"/>
                <a:cs typeface="Arial" panose="020B0604020202020204" pitchFamily="34" charset="0"/>
              </a:rPr>
              <a:t> AD-3027 </a:t>
            </a:r>
            <a:r>
              <a:rPr lang="en-US" sz="950" dirty="0" err="1">
                <a:latin typeface="Arial" panose="020B0604020202020204" pitchFamily="34" charset="0"/>
                <a:cs typeface="Arial" panose="020B0604020202020204" pitchFamily="34" charset="0"/>
              </a:rPr>
              <a:t>completado</a:t>
            </a:r>
            <a:r>
              <a:rPr lang="en-US" sz="950" dirty="0">
                <a:latin typeface="Arial" panose="020B0604020202020204" pitchFamily="34" charset="0"/>
                <a:cs typeface="Arial" panose="020B0604020202020204" pitchFamily="34" charset="0"/>
              </a:rPr>
              <a:t> debe </a:t>
            </a:r>
            <a:r>
              <a:rPr lang="en-US" sz="950" dirty="0" err="1">
                <a:latin typeface="Arial" panose="020B0604020202020204" pitchFamily="34" charset="0"/>
                <a:cs typeface="Arial" panose="020B0604020202020204" pitchFamily="34" charset="0"/>
              </a:rPr>
              <a:t>enviarse</a:t>
            </a:r>
            <a:r>
              <a:rPr lang="en-US" sz="950" dirty="0">
                <a:latin typeface="Arial" panose="020B0604020202020204" pitchFamily="34" charset="0"/>
                <a:cs typeface="Arial" panose="020B0604020202020204" pitchFamily="34" charset="0"/>
              </a:rPr>
              <a:t> al USDA por medio de:</a:t>
            </a:r>
          </a:p>
        </p:txBody>
      </p:sp>
      <p:sp>
        <p:nvSpPr>
          <p:cNvPr id="4" name="TextBox 6">
            <a:extLst>
              <a:ext uri="{FF2B5EF4-FFF2-40B4-BE49-F238E27FC236}"/>
            </a:extLst>
          </p:cNvPr>
          <p:cNvSpPr txBox="1"/>
          <p:nvPr userDrawn="1"/>
        </p:nvSpPr>
        <p:spPr>
          <a:xfrm>
            <a:off x="258763" y="5292725"/>
            <a:ext cx="2700337" cy="858838"/>
          </a:xfrm>
          <a:prstGeom prst="rect">
            <a:avLst/>
          </a:prstGeom>
          <a:noFill/>
        </p:spPr>
        <p:txBody>
          <a:bodyPr lIns="0" tIns="0" rIns="0" bIns="0"/>
          <a:lstStyle/>
          <a:p>
            <a:pPr fontAlgn="auto" hangingPunct="0">
              <a:spcBef>
                <a:spcPts val="900"/>
              </a:spcBef>
              <a:spcAft>
                <a:spcPts val="0"/>
              </a:spcAft>
              <a:defRPr/>
            </a:pPr>
            <a:r>
              <a:rPr lang="en-US" sz="950" dirty="0" err="1">
                <a:latin typeface="Arial" panose="020B0604020202020204" pitchFamily="34" charset="0"/>
                <a:cs typeface="Arial" panose="020B0604020202020204" pitchFamily="34" charset="0"/>
              </a:rPr>
              <a:t>correo</a:t>
            </a:r>
            <a:r>
              <a:rPr lang="en-US" sz="950" dirty="0">
                <a:latin typeface="Arial" panose="020B0604020202020204" pitchFamily="34" charset="0"/>
                <a:cs typeface="Arial" panose="020B0604020202020204" pitchFamily="34" charset="0"/>
              </a:rPr>
              <a:t> postal:</a:t>
            </a:r>
          </a:p>
          <a:p>
            <a:pPr fontAlgn="auto" hangingPunct="0">
              <a:spcBef>
                <a:spcPts val="0"/>
              </a:spcBef>
              <a:spcAft>
                <a:spcPts val="0"/>
              </a:spcAft>
              <a:defRPr/>
            </a:pPr>
            <a:r>
              <a:rPr lang="en-US" sz="950" dirty="0">
                <a:latin typeface="Arial" panose="020B0604020202020204" pitchFamily="34" charset="0"/>
                <a:cs typeface="Arial" panose="020B0604020202020204" pitchFamily="34" charset="0"/>
              </a:rPr>
              <a:t>U.S. Department of Agriculture</a:t>
            </a:r>
          </a:p>
          <a:p>
            <a:pPr fontAlgn="auto" hangingPunct="0">
              <a:spcBef>
                <a:spcPts val="0"/>
              </a:spcBef>
              <a:spcAft>
                <a:spcPts val="0"/>
              </a:spcAft>
              <a:defRPr/>
            </a:pPr>
            <a:r>
              <a:rPr lang="en-US" sz="950" dirty="0">
                <a:latin typeface="Arial" panose="020B0604020202020204" pitchFamily="34" charset="0"/>
                <a:cs typeface="Arial" panose="020B0604020202020204" pitchFamily="34" charset="0"/>
              </a:rPr>
              <a:t>Office of the Assistant Secretary for Civil Rights</a:t>
            </a:r>
          </a:p>
          <a:p>
            <a:pPr fontAlgn="auto" hangingPunct="0">
              <a:spcBef>
                <a:spcPts val="0"/>
              </a:spcBef>
              <a:spcAft>
                <a:spcPts val="0"/>
              </a:spcAft>
              <a:defRPr/>
            </a:pPr>
            <a:r>
              <a:rPr lang="en-US" sz="950" dirty="0">
                <a:latin typeface="Arial" panose="020B0604020202020204" pitchFamily="34" charset="0"/>
                <a:cs typeface="Arial" panose="020B0604020202020204" pitchFamily="34" charset="0"/>
              </a:rPr>
              <a:t>1400 Independence Avenue, SW</a:t>
            </a:r>
          </a:p>
          <a:p>
            <a:pPr fontAlgn="auto" hangingPunct="0">
              <a:spcBef>
                <a:spcPts val="0"/>
              </a:spcBef>
              <a:spcAft>
                <a:spcPts val="0"/>
              </a:spcAft>
              <a:defRPr/>
            </a:pPr>
            <a:r>
              <a:rPr lang="en-US" sz="950" dirty="0">
                <a:latin typeface="Arial" panose="020B0604020202020204" pitchFamily="34" charset="0"/>
                <a:cs typeface="Arial" panose="020B0604020202020204" pitchFamily="34" charset="0"/>
              </a:rPr>
              <a:t>Washington, D.C. 20250-9410; o´</a:t>
            </a:r>
          </a:p>
        </p:txBody>
      </p:sp>
      <p:sp>
        <p:nvSpPr>
          <p:cNvPr id="5" name="TextBox 7">
            <a:extLst>
              <a:ext uri="{FF2B5EF4-FFF2-40B4-BE49-F238E27FC236}"/>
            </a:extLst>
          </p:cNvPr>
          <p:cNvSpPr txBox="1"/>
          <p:nvPr userDrawn="1"/>
        </p:nvSpPr>
        <p:spPr>
          <a:xfrm>
            <a:off x="3441700" y="5292725"/>
            <a:ext cx="1973263" cy="858838"/>
          </a:xfrm>
          <a:prstGeom prst="rect">
            <a:avLst/>
          </a:prstGeom>
          <a:noFill/>
        </p:spPr>
        <p:txBody>
          <a:bodyPr lIns="0" tIns="0" rIns="0" bIns="0"/>
          <a:lstStyle/>
          <a:p>
            <a:pPr fontAlgn="auto" hangingPunct="0">
              <a:spcBef>
                <a:spcPts val="900"/>
              </a:spcBef>
              <a:spcAft>
                <a:spcPts val="0"/>
              </a:spcAft>
              <a:defRPr/>
            </a:pPr>
            <a:r>
              <a:rPr lang="en-US" sz="950" dirty="0">
                <a:latin typeface="Arial" panose="020B0604020202020204" pitchFamily="34" charset="0"/>
                <a:cs typeface="Arial" panose="020B0604020202020204" pitchFamily="34" charset="0"/>
              </a:rPr>
              <a:t>fax:</a:t>
            </a:r>
          </a:p>
          <a:p>
            <a:pPr fontAlgn="auto" hangingPunct="0">
              <a:spcBef>
                <a:spcPts val="0"/>
              </a:spcBef>
              <a:spcAft>
                <a:spcPts val="0"/>
              </a:spcAft>
              <a:defRPr/>
            </a:pPr>
            <a:r>
              <a:rPr lang="en-US" sz="950" dirty="0">
                <a:latin typeface="Arial" panose="020B0604020202020204" pitchFamily="34" charset="0"/>
                <a:cs typeface="Arial" panose="020B0604020202020204" pitchFamily="34" charset="0"/>
              </a:rPr>
              <a:t>(833) 256-1665 o´ (202) 690-7442;</a:t>
            </a:r>
          </a:p>
        </p:txBody>
      </p:sp>
      <p:sp>
        <p:nvSpPr>
          <p:cNvPr id="6" name="TextBox 8">
            <a:extLst>
              <a:ext uri="{FF2B5EF4-FFF2-40B4-BE49-F238E27FC236}"/>
            </a:extLst>
          </p:cNvPr>
          <p:cNvSpPr txBox="1"/>
          <p:nvPr userDrawn="1"/>
        </p:nvSpPr>
        <p:spPr>
          <a:xfrm>
            <a:off x="5895975" y="5292725"/>
            <a:ext cx="2700338" cy="858838"/>
          </a:xfrm>
          <a:prstGeom prst="rect">
            <a:avLst/>
          </a:prstGeom>
          <a:noFill/>
        </p:spPr>
        <p:txBody>
          <a:bodyPr lIns="0" tIns="0" rIns="0" bIns="0"/>
          <a:lstStyle/>
          <a:p>
            <a:pPr fontAlgn="auto" hangingPunct="0">
              <a:spcBef>
                <a:spcPts val="900"/>
              </a:spcBef>
              <a:spcAft>
                <a:spcPts val="0"/>
              </a:spcAft>
              <a:defRPr/>
            </a:pPr>
            <a:r>
              <a:rPr lang="en-US" sz="950" dirty="0" err="1">
                <a:latin typeface="Arial" panose="020B0604020202020204" pitchFamily="34" charset="0"/>
                <a:cs typeface="Arial" panose="020B0604020202020204" pitchFamily="34" charset="0"/>
              </a:rPr>
              <a:t>correo</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electrónico</a:t>
            </a:r>
            <a:r>
              <a:rPr lang="en-US" sz="950" dirty="0">
                <a:latin typeface="Arial" panose="020B0604020202020204" pitchFamily="34" charset="0"/>
                <a:cs typeface="Arial" panose="020B0604020202020204" pitchFamily="34" charset="0"/>
              </a:rPr>
              <a:t>:</a:t>
            </a:r>
          </a:p>
          <a:p>
            <a:pPr fontAlgn="auto" hangingPunct="0">
              <a:spcBef>
                <a:spcPts val="0"/>
              </a:spcBef>
              <a:spcAft>
                <a:spcPts val="0"/>
              </a:spcAft>
              <a:defRPr/>
            </a:pPr>
            <a:r>
              <a:rPr lang="en-US" sz="950" dirty="0">
                <a:latin typeface="Arial" panose="020B0604020202020204" pitchFamily="34" charset="0"/>
                <a:cs typeface="Arial" panose="020B0604020202020204" pitchFamily="34" charset="0"/>
                <a:hlinkClick r:id="rId4"/>
              </a:rPr>
              <a:t>program.intake@usda.gov</a:t>
            </a:r>
            <a:r>
              <a:rPr lang="en-US" sz="950" dirty="0">
                <a:latin typeface="Arial" panose="020B0604020202020204" pitchFamily="34" charset="0"/>
                <a:cs typeface="Arial" panose="020B0604020202020204" pitchFamily="34" charset="0"/>
              </a:rPr>
              <a:t>.</a:t>
            </a:r>
          </a:p>
          <a:p>
            <a:pPr fontAlgn="auto" hangingPunct="0">
              <a:spcBef>
                <a:spcPts val="900"/>
              </a:spcBef>
              <a:spcAft>
                <a:spcPts val="0"/>
              </a:spcAft>
              <a:defRPr/>
            </a:pPr>
            <a:r>
              <a:rPr lang="en-US" sz="950" dirty="0" err="1">
                <a:latin typeface="Arial" panose="020B0604020202020204" pitchFamily="34" charset="0"/>
                <a:cs typeface="Arial" panose="020B0604020202020204" pitchFamily="34" charset="0"/>
              </a:rPr>
              <a:t>Esta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institución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ofrece</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igualdad</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oportunidades</a:t>
            </a:r>
            <a:r>
              <a:rPr lang="en-US" sz="950" dirty="0">
                <a:latin typeface="Arial" panose="020B0604020202020204" pitchFamily="34" charset="0"/>
                <a:cs typeface="Arial" panose="020B0604020202020204" pitchFamily="34" charset="0"/>
              </a:rPr>
              <a:t>.</a:t>
            </a:r>
          </a:p>
        </p:txBody>
      </p:sp>
      <p:sp>
        <p:nvSpPr>
          <p:cNvPr id="7" name="TextBox 9">
            <a:extLst>
              <a:ext uri="{FF2B5EF4-FFF2-40B4-BE49-F238E27FC236}"/>
            </a:extLst>
          </p:cNvPr>
          <p:cNvSpPr txBox="1"/>
          <p:nvPr userDrawn="1"/>
        </p:nvSpPr>
        <p:spPr>
          <a:xfrm>
            <a:off x="258763" y="6180138"/>
            <a:ext cx="8626475" cy="465137"/>
          </a:xfrm>
          <a:prstGeom prst="rect">
            <a:avLst/>
          </a:prstGeom>
          <a:noFill/>
        </p:spPr>
        <p:txBody>
          <a:bodyPr lIns="0" tIns="0" rIns="0" bIns="0"/>
          <a:lstStyle/>
          <a:p>
            <a:pPr fontAlgn="auto">
              <a:spcBef>
                <a:spcPts val="0"/>
              </a:spcBef>
              <a:spcAft>
                <a:spcPts val="0"/>
              </a:spcAft>
              <a:defRPr/>
            </a:pPr>
            <a:r>
              <a:rPr lang="en-US" sz="900" dirty="0">
                <a:solidFill>
                  <a:srgbClr val="004399"/>
                </a:solidFill>
                <a:latin typeface="Arial" panose="020B0604020202020204" pitchFamily="34" charset="0"/>
                <a:ea typeface="Univers 45 Light" charset="0"/>
                <a:cs typeface="Arial" panose="020B0604020202020204" pitchFamily="34" charset="0"/>
              </a:rPr>
              <a:t>SDSU Extension is an equal opportunity provider and employer in accordance with the non-discrimination policies of South Dakota State University, the South Dakota Board of Regents and the United States Department of Agriculture.</a:t>
            </a:r>
          </a:p>
          <a:p>
            <a:pPr fontAlgn="auto">
              <a:spcBef>
                <a:spcPts val="600"/>
              </a:spcBef>
              <a:spcAft>
                <a:spcPts val="0"/>
              </a:spcAft>
              <a:defRPr/>
            </a:pPr>
            <a:r>
              <a:rPr lang="en-US" sz="900" dirty="0">
                <a:solidFill>
                  <a:srgbClr val="004399"/>
                </a:solidFill>
                <a:latin typeface="Arial" panose="020B0604020202020204" pitchFamily="34" charset="0"/>
                <a:ea typeface="Univers 45 Light" charset="0"/>
                <a:cs typeface="Arial" panose="020B0604020202020204" pitchFamily="34" charset="0"/>
              </a:rPr>
              <a:t>Learn more at </a:t>
            </a:r>
            <a:r>
              <a:rPr lang="en-US" sz="900" dirty="0" err="1">
                <a:solidFill>
                  <a:srgbClr val="004399"/>
                </a:solidFill>
                <a:latin typeface="Arial" panose="020B0604020202020204" pitchFamily="34" charset="0"/>
                <a:ea typeface="Univers 45 Light" charset="0"/>
                <a:cs typeface="Arial" panose="020B0604020202020204" pitchFamily="34" charset="0"/>
                <a:hlinkClick r:id="rId5"/>
              </a:rPr>
              <a:t>extension.sdstate.edu</a:t>
            </a:r>
            <a:r>
              <a:rPr lang="en-US" sz="900" dirty="0">
                <a:solidFill>
                  <a:srgbClr val="004399"/>
                </a:solidFill>
                <a:latin typeface="Arial" panose="020B0604020202020204" pitchFamily="34" charset="0"/>
                <a:ea typeface="Univers 45 Light" charset="0"/>
                <a:cs typeface="Arial" panose="020B0604020202020204" pitchFamily="34" charset="0"/>
              </a:rPr>
              <a: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a:extLst>
              <a:ext uri="{FF2B5EF4-FFF2-40B4-BE49-F238E27FC236}"/>
            </a:extLst>
          </p:cNvPr>
          <p:cNvSpPr>
            <a:spLocks noGrp="1"/>
          </p:cNvSpPr>
          <p:nvPr>
            <p:ph type="sldNum" sz="quarter" idx="4"/>
          </p:nvPr>
        </p:nvSpPr>
        <p:spPr>
          <a:xfrm>
            <a:off x="6677025" y="6492875"/>
            <a:ext cx="2057400" cy="228600"/>
          </a:xfrm>
          <a:prstGeom prst="rect">
            <a:avLst/>
          </a:prstGeom>
        </p:spPr>
        <p:txBody>
          <a:bodyPr vert="horz" lIns="0" tIns="0" rIns="0" bIns="0" rtlCol="0" anchor="ctr"/>
          <a:lstStyle>
            <a:lvl1pPr algn="r" fontAlgn="auto">
              <a:spcBef>
                <a:spcPts val="0"/>
              </a:spcBef>
              <a:spcAft>
                <a:spcPts val="0"/>
              </a:spcAft>
              <a:defRPr sz="900" b="1" i="0">
                <a:solidFill>
                  <a:srgbClr val="002F86"/>
                </a:solidFill>
                <a:latin typeface="Trebuchet MS" panose="020B0703020202090204" pitchFamily="34" charset="0"/>
                <a:cs typeface="Arial" panose="020B0604020202020204" pitchFamily="34" charset="0"/>
              </a:defRPr>
            </a:lvl1pPr>
          </a:lstStyle>
          <a:p>
            <a:pPr>
              <a:defRPr/>
            </a:pPr>
            <a:fld id="{D5D8F202-B833-4D76-9F75-FE121C63B6C1}" type="slidenum">
              <a:rPr lang="en-US"/>
              <a:pPr>
                <a:defRPr/>
              </a:pPr>
              <a:t>‹#›</a:t>
            </a:fld>
            <a:endParaRPr lang="en-US" dirty="0"/>
          </a:p>
        </p:txBody>
      </p:sp>
      <p:sp>
        <p:nvSpPr>
          <p:cNvPr id="8" name="Footer Placeholder 3">
            <a:extLst>
              <a:ext uri="{FF2B5EF4-FFF2-40B4-BE49-F238E27FC236}"/>
            </a:extLst>
          </p:cNvPr>
          <p:cNvSpPr>
            <a:spLocks noGrp="1"/>
          </p:cNvSpPr>
          <p:nvPr>
            <p:ph type="ftr" sz="quarter" idx="3"/>
          </p:nvPr>
        </p:nvSpPr>
        <p:spPr>
          <a:xfrm>
            <a:off x="509588" y="6492875"/>
            <a:ext cx="5605462" cy="228600"/>
          </a:xfrm>
          <a:prstGeom prst="rect">
            <a:avLst/>
          </a:prstGeom>
        </p:spPr>
        <p:txBody>
          <a:bodyPr lIns="0" tIns="0" rIns="0" bIns="0" anchor="ctr"/>
          <a:lstStyle>
            <a:lvl1pPr algn="l" fontAlgn="auto">
              <a:spcBef>
                <a:spcPts val="0"/>
              </a:spcBef>
              <a:spcAft>
                <a:spcPts val="0"/>
              </a:spcAft>
              <a:defRPr sz="800">
                <a:solidFill>
                  <a:srgbClr val="002F86"/>
                </a:solidFill>
                <a:latin typeface="Arial" panose="020B0604020202020204" pitchFamily="34" charset="0"/>
                <a:cs typeface="Arial" panose="020B0604020202020204" pitchFamily="34" charset="0"/>
              </a:defRPr>
            </a:lvl1pPr>
          </a:lstStyle>
          <a:p>
            <a:pPr>
              <a:defRPr/>
            </a:pPr>
            <a:r>
              <a:rPr lang="en-US"/>
              <a:t>© 2021 South Dakota Board of Regents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8"/>
          <p:cNvSpPr>
            <a:spLocks noGrp="1"/>
          </p:cNvSpPr>
          <p:nvPr>
            <p:ph type="ctrTitle"/>
          </p:nvPr>
        </p:nvSpPr>
        <p:spPr>
          <a:xfrm>
            <a:off x="593725" y="2700338"/>
            <a:ext cx="5672138" cy="2387600"/>
          </a:xfrm>
        </p:spPr>
        <p:txBody>
          <a:bodyPr/>
          <a:lstStyle/>
          <a:p>
            <a:pPr eaLnBrk="1" hangingPunct="1"/>
            <a:r>
              <a:rPr lang="en-US" smtClean="0">
                <a:ea typeface="Gill Sans"/>
                <a:cs typeface="Gill Sans"/>
              </a:rPr>
              <a:t>Seed Saving</a:t>
            </a:r>
          </a:p>
        </p:txBody>
      </p:sp>
      <p:sp>
        <p:nvSpPr>
          <p:cNvPr id="8194" name="Subtitle 9"/>
          <p:cNvSpPr>
            <a:spLocks noGrp="1"/>
          </p:cNvSpPr>
          <p:nvPr>
            <p:ph type="subTitle" idx="1"/>
          </p:nvPr>
        </p:nvSpPr>
        <p:spPr>
          <a:xfrm>
            <a:off x="593725" y="5180013"/>
            <a:ext cx="5672138" cy="633412"/>
          </a:xfrm>
        </p:spPr>
        <p:txBody>
          <a:bodyPr/>
          <a:lstStyle/>
          <a:p>
            <a:pPr eaLnBrk="1" hangingPunct="1"/>
            <a:r>
              <a:rPr lang="en-US" smtClean="0">
                <a:cs typeface="Arial" charset="0"/>
              </a:rPr>
              <a:t>August 2022</a:t>
            </a:r>
          </a:p>
        </p:txBody>
      </p:sp>
      <p:sp>
        <p:nvSpPr>
          <p:cNvPr id="819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i="0" smtClean="0">
                <a:latin typeface="Arial" charset="0"/>
                <a:cs typeface="Arial" charset="0"/>
              </a:rPr>
              <a:t>SDSU Extension is an equal opportunity provider and employer in accordance with the nondiscrimination policies of South Dakota State University, the South Dakota Board of Regents and the United States Department of Agriculture.</a:t>
            </a:r>
          </a:p>
          <a:p>
            <a:pPr fontAlgn="base">
              <a:spcBef>
                <a:spcPts val="450"/>
              </a:spcBef>
              <a:spcAft>
                <a:spcPct val="0"/>
              </a:spcAft>
            </a:pPr>
            <a:r>
              <a:rPr lang="en-US" i="0" smtClean="0">
                <a:latin typeface="Arial" charset="0"/>
                <a:cs typeface="Arial" charset="0"/>
              </a:rPr>
              <a:t>Learn more at </a:t>
            </a:r>
            <a:r>
              <a:rPr lang="en-US" i="0" u="sng" smtClean="0">
                <a:latin typeface="Arial" charset="0"/>
                <a:cs typeface="Arial" charset="0"/>
              </a:rPr>
              <a:t>extension.sdstate.edu</a:t>
            </a:r>
            <a:r>
              <a:rPr lang="en-US" i="0" smtClean="0">
                <a:latin typeface="Arial" charset="0"/>
                <a:cs typeface="Arial" charset="0"/>
              </a:rPr>
              <a:t>.</a:t>
            </a:r>
          </a:p>
        </p:txBody>
      </p:sp>
      <p:pic>
        <p:nvPicPr>
          <p:cNvPr id="8198" name="Picture 6" descr="packets-of-seeds"/>
          <p:cNvPicPr>
            <a:picLocks noChangeAspect="1" noChangeArrowheads="1"/>
          </p:cNvPicPr>
          <p:nvPr/>
        </p:nvPicPr>
        <p:blipFill>
          <a:blip r:embed="rId2"/>
          <a:srcRect/>
          <a:stretch>
            <a:fillRect/>
          </a:stretch>
        </p:blipFill>
        <p:spPr bwMode="auto">
          <a:xfrm>
            <a:off x="1687513" y="1708150"/>
            <a:ext cx="3881437" cy="25892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a:xfrm>
            <a:off x="628650" y="1068388"/>
            <a:ext cx="7886700" cy="622300"/>
          </a:xfrm>
        </p:spPr>
        <p:txBody>
          <a:bodyPr/>
          <a:lstStyle/>
          <a:p>
            <a:pPr algn="ctr"/>
            <a:r>
              <a:rPr lang="en-US" sz="4000" smtClean="0"/>
              <a:t>Planning for Seed Saving</a:t>
            </a:r>
          </a:p>
        </p:txBody>
      </p:sp>
      <p:sp>
        <p:nvSpPr>
          <p:cNvPr id="18434" name="Rectangle 5"/>
          <p:cNvSpPr>
            <a:spLocks noGrp="1"/>
          </p:cNvSpPr>
          <p:nvPr>
            <p:ph type="body" sz="half" idx="4294967295"/>
          </p:nvPr>
        </p:nvSpPr>
        <p:spPr>
          <a:xfrm>
            <a:off x="4648200" y="1825625"/>
            <a:ext cx="3867150" cy="4351338"/>
          </a:xfrm>
        </p:spPr>
        <p:txBody>
          <a:bodyPr/>
          <a:lstStyle/>
          <a:p>
            <a:r>
              <a:rPr lang="en-US" sz="2400" smtClean="0"/>
              <a:t>Super Spacing—allow 3 or 4 times space between plants</a:t>
            </a:r>
          </a:p>
          <a:p>
            <a:pPr>
              <a:buFont typeface="Arial" charset="0"/>
              <a:buNone/>
            </a:pPr>
            <a:endParaRPr lang="en-US" sz="2400" smtClean="0"/>
          </a:p>
          <a:p>
            <a:r>
              <a:rPr lang="en-US" sz="2400" smtClean="0"/>
              <a:t>Preventing unwanted pollination</a:t>
            </a:r>
          </a:p>
          <a:p>
            <a:pPr lvl="1"/>
            <a:r>
              <a:rPr lang="en-US" sz="2000" smtClean="0"/>
              <a:t>Distance requirements</a:t>
            </a:r>
          </a:p>
          <a:p>
            <a:pPr lvl="1"/>
            <a:r>
              <a:rPr lang="en-US" sz="2000" smtClean="0"/>
              <a:t>Cover plants</a:t>
            </a:r>
          </a:p>
          <a:p>
            <a:pPr lvl="1"/>
            <a:r>
              <a:rPr lang="en-US" sz="2000" smtClean="0"/>
              <a:t>Bag flowers; hand pollinate</a:t>
            </a:r>
          </a:p>
          <a:p>
            <a:pPr lvl="1"/>
            <a:r>
              <a:rPr lang="en-US" sz="2000" smtClean="0"/>
              <a:t>Stagger planting times</a:t>
            </a:r>
          </a:p>
        </p:txBody>
      </p:sp>
      <p:pic>
        <p:nvPicPr>
          <p:cNvPr id="18435" name="Picture 6" descr="row cover"/>
          <p:cNvPicPr>
            <a:picLocks noChangeAspect="1" noChangeArrowheads="1"/>
          </p:cNvPicPr>
          <p:nvPr>
            <p:ph sz="half" idx="4294967295"/>
          </p:nvPr>
        </p:nvPicPr>
        <p:blipFill>
          <a:blip r:embed="rId2"/>
          <a:srcRect/>
          <a:stretch>
            <a:fillRect/>
          </a:stretch>
        </p:blipFill>
        <p:spPr>
          <a:xfrm>
            <a:off x="1152525" y="2195513"/>
            <a:ext cx="2819400" cy="1619250"/>
          </a:xfrm>
        </p:spPr>
      </p:pic>
      <p:pic>
        <p:nvPicPr>
          <p:cNvPr id="18436" name="Picture 7" descr="pollen bags"/>
          <p:cNvPicPr>
            <a:picLocks noChangeAspect="1" noChangeArrowheads="1"/>
          </p:cNvPicPr>
          <p:nvPr/>
        </p:nvPicPr>
        <p:blipFill>
          <a:blip r:embed="rId3"/>
          <a:srcRect/>
          <a:stretch>
            <a:fillRect/>
          </a:stretch>
        </p:blipFill>
        <p:spPr bwMode="auto">
          <a:xfrm>
            <a:off x="1152525" y="4021138"/>
            <a:ext cx="28575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628650" y="1266825"/>
            <a:ext cx="7886700" cy="558800"/>
          </a:xfrm>
        </p:spPr>
        <p:txBody>
          <a:bodyPr/>
          <a:lstStyle/>
          <a:p>
            <a:pPr algn="ctr"/>
            <a:r>
              <a:rPr lang="en-US" sz="4000" smtClean="0"/>
              <a:t>Cucurbits </a:t>
            </a:r>
            <a:r>
              <a:rPr lang="en-US" sz="3200" smtClean="0"/>
              <a:t>and</a:t>
            </a:r>
            <a:r>
              <a:rPr lang="en-US" sz="4000" smtClean="0"/>
              <a:t> Cross-pollination</a:t>
            </a:r>
          </a:p>
        </p:txBody>
      </p:sp>
      <p:graphicFrame>
        <p:nvGraphicFramePr>
          <p:cNvPr id="37919" name="Group 31"/>
          <p:cNvGraphicFramePr>
            <a:graphicFrameLocks noGrp="1"/>
          </p:cNvGraphicFramePr>
          <p:nvPr>
            <p:ph idx="4294967295"/>
          </p:nvPr>
        </p:nvGraphicFramePr>
        <p:xfrm>
          <a:off x="628650" y="1825625"/>
          <a:ext cx="7886700" cy="3887788"/>
        </p:xfrm>
        <a:graphic>
          <a:graphicData uri="http://schemas.openxmlformats.org/drawingml/2006/table">
            <a:tbl>
              <a:tblPr/>
              <a:tblGrid>
                <a:gridCol w="1971675"/>
                <a:gridCol w="1971675"/>
                <a:gridCol w="1971675"/>
                <a:gridCol w="1971675"/>
              </a:tblGrid>
              <a:tr h="860425">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1800" b="0" i="1" u="none" strike="noStrike" cap="none" normalizeH="0" baseline="0" smtClean="0">
                          <a:ln>
                            <a:noFill/>
                          </a:ln>
                          <a:solidFill>
                            <a:schemeClr val="tx1"/>
                          </a:solidFill>
                          <a:effectLst/>
                          <a:latin typeface="Calibri" pitchFamily="34" charset="0"/>
                        </a:rPr>
                        <a:t>Cucurbita maxima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1800" b="0" i="1" u="none" strike="noStrike" cap="none" normalizeH="0" baseline="0" smtClean="0">
                          <a:ln>
                            <a:noFill/>
                          </a:ln>
                          <a:solidFill>
                            <a:schemeClr val="tx1"/>
                          </a:solidFill>
                          <a:effectLst/>
                          <a:latin typeface="Calibri" pitchFamily="34" charset="0"/>
                        </a:rPr>
                        <a:t>Cucurbita mixta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1800" b="0" i="1" u="none" strike="noStrike" cap="none" normalizeH="0" baseline="0" smtClean="0">
                          <a:ln>
                            <a:noFill/>
                          </a:ln>
                          <a:solidFill>
                            <a:schemeClr val="tx1"/>
                          </a:solidFill>
                          <a:effectLst/>
                          <a:latin typeface="Calibri" pitchFamily="34" charset="0"/>
                        </a:rPr>
                        <a:t>Cucurbita mischata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US" sz="1800" b="0" i="1" u="none" strike="noStrike" cap="none" normalizeH="0" baseline="0" smtClean="0">
                          <a:ln>
                            <a:noFill/>
                          </a:ln>
                          <a:solidFill>
                            <a:schemeClr val="tx1"/>
                          </a:solidFill>
                          <a:effectLst/>
                          <a:latin typeface="Calibri" pitchFamily="34" charset="0"/>
                        </a:rPr>
                        <a:t>Cucurbita pepo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9388">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rPr>
                        <a:t>Amish Pie, Atlantic Giant, Banana, Buttercup, Hubbard, Kabocha, Turk’s Turban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rPr>
                        <a:t>Cushaw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rPr>
                        <a:t>Kentucky Field, Butternut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rPr>
                        <a:t>Connecticut Field, Jack-Be-Little, Jack-o’-Lantern, Acorn, Crookneck, Delicata, Spaghetti, Zucchini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0975">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1800" b="0" i="1" u="none" strike="noStrike" cap="none" normalizeH="0" baseline="0" smtClean="0">
                          <a:ln>
                            <a:noFill/>
                          </a:ln>
                          <a:solidFill>
                            <a:schemeClr val="tx1"/>
                          </a:solidFill>
                          <a:effectLst/>
                          <a:latin typeface="Calibri" pitchFamily="34" charset="0"/>
                        </a:rPr>
                        <a:t>C. Maxima</a:t>
                      </a:r>
                      <a:r>
                        <a:rPr kumimoji="0" lang="en-US" sz="1800" b="0" i="0" u="none" strike="noStrike" cap="none" normalizeH="0" baseline="0" smtClean="0">
                          <a:ln>
                            <a:noFill/>
                          </a:ln>
                          <a:solidFill>
                            <a:schemeClr val="tx1"/>
                          </a:solidFill>
                          <a:effectLst/>
                          <a:latin typeface="Calibri" pitchFamily="34" charset="0"/>
                        </a:rPr>
                        <a:t> will not cross with </a:t>
                      </a:r>
                      <a:r>
                        <a:rPr kumimoji="0" lang="en-US" sz="1800" b="0" i="1" u="none" strike="noStrike" cap="none" normalizeH="0" baseline="0" smtClean="0">
                          <a:ln>
                            <a:noFill/>
                          </a:ln>
                          <a:solidFill>
                            <a:schemeClr val="tx1"/>
                          </a:solidFill>
                          <a:effectLst/>
                          <a:latin typeface="Calibri" pitchFamily="34" charset="0"/>
                        </a:rPr>
                        <a:t>C. mixta</a:t>
                      </a:r>
                      <a:r>
                        <a:rPr kumimoji="0" lang="en-US" sz="1800" b="0" i="0" u="none" strike="noStrike" cap="none" normalizeH="0" baseline="0" smtClean="0">
                          <a:ln>
                            <a:noFill/>
                          </a:ln>
                          <a:solidFill>
                            <a:schemeClr val="tx1"/>
                          </a:solidFill>
                          <a:effectLst/>
                          <a:latin typeface="Calibri" pitchFamily="34" charset="0"/>
                        </a:rPr>
                        <a:t> or </a:t>
                      </a:r>
                      <a:r>
                        <a:rPr kumimoji="0" lang="en-US" sz="1800" b="0" i="1" u="none" strike="noStrike" cap="none" normalizeH="0" baseline="0" smtClean="0">
                          <a:ln>
                            <a:noFill/>
                          </a:ln>
                          <a:solidFill>
                            <a:schemeClr val="tx1"/>
                          </a:solidFill>
                          <a:effectLst/>
                          <a:latin typeface="Calibri" pitchFamily="34" charset="0"/>
                        </a:rPr>
                        <a:t>C. pepo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US" sz="1800" b="0" i="0" u="none" strike="noStrike" cap="none" normalizeH="0" baseline="0" smtClean="0">
                          <a:ln>
                            <a:noFill/>
                          </a:ln>
                          <a:solidFill>
                            <a:schemeClr val="tx1"/>
                          </a:solidFill>
                          <a:effectLst/>
                          <a:latin typeface="Calibri" pitchFamily="34" charset="0"/>
                        </a:rPr>
                        <a:t>Will cross with all groups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7" name="Text Box 29"/>
          <p:cNvSpPr txBox="1">
            <a:spLocks noChangeArrowheads="1"/>
          </p:cNvSpPr>
          <p:nvPr/>
        </p:nvSpPr>
        <p:spPr bwMode="auto">
          <a:xfrm>
            <a:off x="728663" y="5956300"/>
            <a:ext cx="7605712" cy="366713"/>
          </a:xfrm>
          <a:prstGeom prst="rect">
            <a:avLst/>
          </a:prstGeom>
          <a:noFill/>
          <a:ln w="9525">
            <a:noFill/>
            <a:miter lim="800000"/>
            <a:headEnd/>
            <a:tailEnd/>
          </a:ln>
          <a:effectLst/>
        </p:spPr>
        <p:txBody>
          <a:bodyPr>
            <a:spAutoFit/>
          </a:bodyPr>
          <a:lstStyle/>
          <a:p>
            <a:pPr defTabSz="914400">
              <a:spcBef>
                <a:spcPct val="50000"/>
              </a:spcBef>
            </a:pPr>
            <a:r>
              <a:rPr lang="en-US"/>
              <a:t>All varieties will cross within their own species</a:t>
            </a:r>
          </a:p>
        </p:txBody>
      </p:sp>
      <p:pic>
        <p:nvPicPr>
          <p:cNvPr id="37925" name="Picture 37" descr="squash cross"/>
          <p:cNvPicPr>
            <a:picLocks noChangeAspect="1" noChangeArrowheads="1"/>
          </p:cNvPicPr>
          <p:nvPr/>
        </p:nvPicPr>
        <p:blipFill>
          <a:blip r:embed="rId2"/>
          <a:srcRect l="11905" t="8928" r="11905" b="8928"/>
          <a:stretch>
            <a:fillRect/>
          </a:stretch>
        </p:blipFill>
        <p:spPr bwMode="auto">
          <a:xfrm>
            <a:off x="6615113" y="4397375"/>
            <a:ext cx="1719262" cy="192563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628650" y="1238250"/>
            <a:ext cx="7886700" cy="452438"/>
          </a:xfrm>
        </p:spPr>
        <p:txBody>
          <a:bodyPr/>
          <a:lstStyle/>
          <a:p>
            <a:pPr algn="ctr"/>
            <a:r>
              <a:rPr lang="en-US" sz="4000" smtClean="0"/>
              <a:t>Select your Seed Stock Plants </a:t>
            </a:r>
          </a:p>
        </p:txBody>
      </p:sp>
      <p:sp>
        <p:nvSpPr>
          <p:cNvPr id="19458" name="Rectangle 4"/>
          <p:cNvSpPr>
            <a:spLocks noGrp="1"/>
          </p:cNvSpPr>
          <p:nvPr>
            <p:ph type="body" sz="half" idx="4294967295"/>
          </p:nvPr>
        </p:nvSpPr>
        <p:spPr>
          <a:xfrm>
            <a:off x="628650" y="1825625"/>
            <a:ext cx="3867150" cy="4351338"/>
          </a:xfrm>
        </p:spPr>
        <p:txBody>
          <a:bodyPr/>
          <a:lstStyle/>
          <a:p>
            <a:r>
              <a:rPr lang="en-US" sz="2400" smtClean="0"/>
              <a:t>Select for superior plant performance</a:t>
            </a:r>
          </a:p>
          <a:p>
            <a:r>
              <a:rPr lang="en-US" sz="2400" smtClean="0"/>
              <a:t>Rogue plants with disease or those overwhelmed by insects</a:t>
            </a:r>
          </a:p>
          <a:p>
            <a:r>
              <a:rPr lang="en-US" sz="2400" smtClean="0"/>
              <a:t>Tag plants with desirable characteristics and record favorable traits</a:t>
            </a:r>
          </a:p>
        </p:txBody>
      </p:sp>
      <p:pic>
        <p:nvPicPr>
          <p:cNvPr id="19459" name="Picture 6" descr="eggplant"/>
          <p:cNvPicPr>
            <a:picLocks noChangeAspect="1" noChangeArrowheads="1"/>
          </p:cNvPicPr>
          <p:nvPr>
            <p:ph sz="half" idx="4294967295"/>
          </p:nvPr>
        </p:nvPicPr>
        <p:blipFill>
          <a:blip r:embed="rId2"/>
          <a:srcRect/>
          <a:stretch>
            <a:fillRect/>
          </a:stretch>
        </p:blipFill>
        <p:spPr>
          <a:xfrm>
            <a:off x="4733925" y="2152650"/>
            <a:ext cx="3657600" cy="3657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p:cNvSpPr>
          <p:nvPr>
            <p:ph type="title" idx="4294967295"/>
          </p:nvPr>
        </p:nvSpPr>
        <p:spPr>
          <a:xfrm>
            <a:off x="628650" y="1116013"/>
            <a:ext cx="7886700" cy="574675"/>
          </a:xfrm>
        </p:spPr>
        <p:txBody>
          <a:bodyPr/>
          <a:lstStyle/>
          <a:p>
            <a:pPr algn="ctr"/>
            <a:r>
              <a:rPr lang="en-US" sz="4000" smtClean="0"/>
              <a:t>Trait Selection</a:t>
            </a:r>
          </a:p>
        </p:txBody>
      </p:sp>
      <p:sp>
        <p:nvSpPr>
          <p:cNvPr id="20482" name="Rectangle 6"/>
          <p:cNvSpPr>
            <a:spLocks noGrp="1"/>
          </p:cNvSpPr>
          <p:nvPr>
            <p:ph type="body" sz="half" idx="4294967295"/>
          </p:nvPr>
        </p:nvSpPr>
        <p:spPr>
          <a:xfrm>
            <a:off x="4648200" y="1825625"/>
            <a:ext cx="3867150" cy="4351338"/>
          </a:xfrm>
        </p:spPr>
        <p:txBody>
          <a:bodyPr/>
          <a:lstStyle/>
          <a:p>
            <a:r>
              <a:rPr lang="en-US" sz="2400" smtClean="0"/>
              <a:t>Time of ripening</a:t>
            </a:r>
          </a:p>
          <a:p>
            <a:r>
              <a:rPr lang="en-US" sz="2400" smtClean="0"/>
              <a:t>Fruit appearance</a:t>
            </a:r>
          </a:p>
          <a:p>
            <a:r>
              <a:rPr lang="en-US" sz="2400" smtClean="0"/>
              <a:t>Crack resistance</a:t>
            </a:r>
          </a:p>
          <a:p>
            <a:r>
              <a:rPr lang="en-US" sz="2400" smtClean="0"/>
              <a:t>Heat level (peppers)</a:t>
            </a:r>
          </a:p>
          <a:p>
            <a:r>
              <a:rPr lang="en-US" sz="2400" smtClean="0"/>
              <a:t>Slow bolting</a:t>
            </a:r>
          </a:p>
          <a:p>
            <a:r>
              <a:rPr lang="en-US" sz="2400" smtClean="0"/>
              <a:t>Flower or foliage color</a:t>
            </a:r>
          </a:p>
          <a:p>
            <a:r>
              <a:rPr lang="en-US" sz="2400" smtClean="0"/>
              <a:t>Resistance to disease or insects</a:t>
            </a:r>
          </a:p>
        </p:txBody>
      </p:sp>
      <p:pic>
        <p:nvPicPr>
          <p:cNvPr id="20483" name="Picture 7" descr="peppers"/>
          <p:cNvPicPr>
            <a:picLocks noChangeAspect="1" noChangeArrowheads="1"/>
          </p:cNvPicPr>
          <p:nvPr>
            <p:ph sz="half" idx="4294967295"/>
          </p:nvPr>
        </p:nvPicPr>
        <p:blipFill>
          <a:blip r:embed="rId2"/>
          <a:srcRect/>
          <a:stretch>
            <a:fillRect/>
          </a:stretch>
        </p:blipFill>
        <p:spPr>
          <a:xfrm>
            <a:off x="628650" y="1825625"/>
            <a:ext cx="3276600" cy="2349500"/>
          </a:xfrm>
        </p:spPr>
      </p:pic>
      <p:pic>
        <p:nvPicPr>
          <p:cNvPr id="20484" name="Picture 8" descr="poppy"/>
          <p:cNvPicPr>
            <a:picLocks noChangeAspect="1" noChangeArrowheads="1"/>
          </p:cNvPicPr>
          <p:nvPr/>
        </p:nvPicPr>
        <p:blipFill>
          <a:blip r:embed="rId3"/>
          <a:srcRect/>
          <a:stretch>
            <a:fillRect/>
          </a:stretch>
        </p:blipFill>
        <p:spPr bwMode="auto">
          <a:xfrm>
            <a:off x="642938" y="4273550"/>
            <a:ext cx="3262312"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a:xfrm>
            <a:off x="552450" y="792163"/>
            <a:ext cx="7886700" cy="1325562"/>
          </a:xfrm>
        </p:spPr>
        <p:txBody>
          <a:bodyPr/>
          <a:lstStyle/>
          <a:p>
            <a:pPr algn="ctr" eaLnBrk="1" hangingPunct="1"/>
            <a:r>
              <a:rPr lang="en-US" smtClean="0"/>
              <a:t>Time to Harvest</a:t>
            </a:r>
          </a:p>
        </p:txBody>
      </p:sp>
      <p:sp>
        <p:nvSpPr>
          <p:cNvPr id="21506" name="Rectangle 4"/>
          <p:cNvSpPr>
            <a:spLocks noGrp="1"/>
          </p:cNvSpPr>
          <p:nvPr>
            <p:ph type="body" sz="half" idx="4294967295"/>
          </p:nvPr>
        </p:nvSpPr>
        <p:spPr>
          <a:xfrm>
            <a:off x="628650" y="1825625"/>
            <a:ext cx="3867150" cy="4351338"/>
          </a:xfrm>
        </p:spPr>
        <p:txBody>
          <a:bodyPr/>
          <a:lstStyle/>
          <a:p>
            <a:r>
              <a:rPr lang="en-US" sz="2400" smtClean="0"/>
              <a:t>Horticultural ripeness: stage at which we eat plant</a:t>
            </a:r>
          </a:p>
          <a:p>
            <a:r>
              <a:rPr lang="en-US" sz="2400" smtClean="0"/>
              <a:t>Physiological ripeness: when seeds have ripened</a:t>
            </a:r>
          </a:p>
          <a:p>
            <a:endParaRPr lang="en-US" sz="2400" smtClean="0"/>
          </a:p>
          <a:p>
            <a:r>
              <a:rPr lang="en-US" sz="2400" smtClean="0"/>
              <a:t>Too early—lower seed quality</a:t>
            </a:r>
          </a:p>
          <a:p>
            <a:r>
              <a:rPr lang="en-US" sz="2400" smtClean="0"/>
              <a:t>Too late—may lose seeds to shattering or rot</a:t>
            </a:r>
          </a:p>
          <a:p>
            <a:r>
              <a:rPr lang="en-US" sz="2400" smtClean="0"/>
              <a:t>Be guided by how process works in nature</a:t>
            </a:r>
          </a:p>
        </p:txBody>
      </p:sp>
      <p:pic>
        <p:nvPicPr>
          <p:cNvPr id="21507" name="Picture 6" descr="cucumber"/>
          <p:cNvPicPr>
            <a:picLocks noChangeAspect="1" noChangeArrowheads="1"/>
          </p:cNvPicPr>
          <p:nvPr>
            <p:ph sz="half" idx="4294967295"/>
          </p:nvPr>
        </p:nvPicPr>
        <p:blipFill>
          <a:blip r:embed="rId2"/>
          <a:srcRect/>
          <a:stretch>
            <a:fillRect/>
          </a:stretch>
        </p:blipFill>
        <p:spPr>
          <a:xfrm>
            <a:off x="5189538" y="1825625"/>
            <a:ext cx="2590800" cy="1762125"/>
          </a:xfrm>
        </p:spPr>
      </p:pic>
      <p:pic>
        <p:nvPicPr>
          <p:cNvPr id="21508" name="Picture 7" descr="ripe cucumber"/>
          <p:cNvPicPr>
            <a:picLocks noChangeAspect="1" noChangeArrowheads="1"/>
          </p:cNvPicPr>
          <p:nvPr/>
        </p:nvPicPr>
        <p:blipFill>
          <a:blip r:embed="rId3"/>
          <a:srcRect/>
          <a:stretch>
            <a:fillRect/>
          </a:stretch>
        </p:blipFill>
        <p:spPr bwMode="auto">
          <a:xfrm>
            <a:off x="5189538" y="3732213"/>
            <a:ext cx="2428875"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a:xfrm>
            <a:off x="628650" y="1035050"/>
            <a:ext cx="7886700" cy="655638"/>
          </a:xfrm>
        </p:spPr>
        <p:txBody>
          <a:bodyPr/>
          <a:lstStyle/>
          <a:p>
            <a:pPr algn="ctr"/>
            <a:r>
              <a:rPr lang="en-US" sz="4000" smtClean="0"/>
              <a:t>Dry-fruited Crops</a:t>
            </a:r>
          </a:p>
        </p:txBody>
      </p:sp>
      <p:sp>
        <p:nvSpPr>
          <p:cNvPr id="22530" name="Rectangle 5"/>
          <p:cNvSpPr>
            <a:spLocks noGrp="1"/>
          </p:cNvSpPr>
          <p:nvPr>
            <p:ph type="body" sz="half" idx="4294967295"/>
          </p:nvPr>
        </p:nvSpPr>
        <p:spPr>
          <a:xfrm>
            <a:off x="4648200" y="1825625"/>
            <a:ext cx="3867150" cy="4351338"/>
          </a:xfrm>
        </p:spPr>
        <p:txBody>
          <a:bodyPr/>
          <a:lstStyle/>
          <a:p>
            <a:pPr>
              <a:buFont typeface="Arial" charset="0"/>
              <a:buNone/>
            </a:pPr>
            <a:r>
              <a:rPr lang="en-US" smtClean="0"/>
              <a:t>Maturity indicators</a:t>
            </a:r>
          </a:p>
          <a:p>
            <a:r>
              <a:rPr lang="en-US" sz="2400" smtClean="0"/>
              <a:t>Color</a:t>
            </a:r>
          </a:p>
          <a:p>
            <a:r>
              <a:rPr lang="en-US" sz="2400" smtClean="0"/>
              <a:t>Onset of drying</a:t>
            </a:r>
          </a:p>
          <a:p>
            <a:r>
              <a:rPr lang="en-US" sz="2400" smtClean="0"/>
              <a:t>Beginning of seed dispersal</a:t>
            </a:r>
          </a:p>
          <a:p>
            <a:r>
              <a:rPr lang="en-US" sz="2400" smtClean="0"/>
              <a:t>Seed hardness</a:t>
            </a:r>
          </a:p>
        </p:txBody>
      </p:sp>
      <p:pic>
        <p:nvPicPr>
          <p:cNvPr id="22531" name="Picture 6" descr="dry beans"/>
          <p:cNvPicPr>
            <a:picLocks noChangeAspect="1" noChangeArrowheads="1"/>
          </p:cNvPicPr>
          <p:nvPr>
            <p:ph sz="half" idx="4294967295"/>
          </p:nvPr>
        </p:nvPicPr>
        <p:blipFill>
          <a:blip r:embed="rId2"/>
          <a:srcRect/>
          <a:stretch>
            <a:fillRect/>
          </a:stretch>
        </p:blipFill>
        <p:spPr>
          <a:xfrm>
            <a:off x="628650" y="2066925"/>
            <a:ext cx="3867150" cy="3867150"/>
          </a:xfrm>
        </p:spPr>
      </p:pic>
      <p:pic>
        <p:nvPicPr>
          <p:cNvPr id="22532" name="Picture 7" descr="coriander"/>
          <p:cNvPicPr>
            <a:picLocks noChangeAspect="1" noChangeArrowheads="1"/>
          </p:cNvPicPr>
          <p:nvPr/>
        </p:nvPicPr>
        <p:blipFill>
          <a:blip r:embed="rId3"/>
          <a:srcRect/>
          <a:stretch>
            <a:fillRect/>
          </a:stretch>
        </p:blipFill>
        <p:spPr bwMode="auto">
          <a:xfrm>
            <a:off x="5180013" y="4613275"/>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p:txBody>
          <a:bodyPr/>
          <a:lstStyle/>
          <a:p>
            <a:pPr algn="ctr"/>
            <a:r>
              <a:rPr lang="en-US" smtClean="0"/>
              <a:t>Collecting &amp; Drying Seeds</a:t>
            </a:r>
          </a:p>
        </p:txBody>
      </p:sp>
      <p:sp>
        <p:nvSpPr>
          <p:cNvPr id="23554" name="Rectangle 4"/>
          <p:cNvSpPr>
            <a:spLocks noGrp="1"/>
          </p:cNvSpPr>
          <p:nvPr>
            <p:ph type="body" sz="half" idx="4294967295"/>
          </p:nvPr>
        </p:nvSpPr>
        <p:spPr>
          <a:xfrm>
            <a:off x="628650" y="1825625"/>
            <a:ext cx="3867150" cy="4351338"/>
          </a:xfrm>
        </p:spPr>
        <p:txBody>
          <a:bodyPr/>
          <a:lstStyle/>
          <a:p>
            <a:r>
              <a:rPr lang="en-US" sz="2400" smtClean="0"/>
              <a:t>Collect individual seed heads, branches, or fruits</a:t>
            </a:r>
          </a:p>
          <a:p>
            <a:r>
              <a:rPr lang="en-US" sz="2400" smtClean="0"/>
              <a:t>Allow to dry in warm place</a:t>
            </a:r>
          </a:p>
          <a:p>
            <a:r>
              <a:rPr lang="en-US" sz="2400" smtClean="0"/>
              <a:t>Clean: separate seeds from other material</a:t>
            </a:r>
          </a:p>
          <a:p>
            <a:r>
              <a:rPr lang="en-US" sz="2400" smtClean="0"/>
              <a:t>Thresh: shake, rub, shell, or strip stalks</a:t>
            </a:r>
          </a:p>
          <a:p>
            <a:r>
              <a:rPr lang="en-US" sz="2400" smtClean="0"/>
              <a:t>Screen through colanders, screens, etc</a:t>
            </a:r>
          </a:p>
          <a:p>
            <a:r>
              <a:rPr lang="en-US" sz="2400" smtClean="0"/>
              <a:t>Winnow: use air to separate chaff from seeds</a:t>
            </a:r>
          </a:p>
          <a:p>
            <a:endParaRPr lang="en-US" sz="2400" smtClean="0"/>
          </a:p>
        </p:txBody>
      </p:sp>
      <p:pic>
        <p:nvPicPr>
          <p:cNvPr id="23555" name="Picture 8" descr="carrot seeds"/>
          <p:cNvPicPr>
            <a:picLocks noChangeAspect="1" noChangeArrowheads="1"/>
          </p:cNvPicPr>
          <p:nvPr>
            <p:ph sz="quarter" idx="4294967295"/>
          </p:nvPr>
        </p:nvPicPr>
        <p:blipFill>
          <a:blip r:embed="rId2"/>
          <a:srcRect/>
          <a:stretch>
            <a:fillRect/>
          </a:stretch>
        </p:blipFill>
        <p:spPr>
          <a:xfrm>
            <a:off x="4495800" y="1381125"/>
            <a:ext cx="2309813" cy="1620838"/>
          </a:xfrm>
        </p:spPr>
      </p:pic>
      <p:pic>
        <p:nvPicPr>
          <p:cNvPr id="23556" name="Picture 9" descr="marigold seeds"/>
          <p:cNvPicPr>
            <a:picLocks noChangeAspect="1" noChangeArrowheads="1"/>
          </p:cNvPicPr>
          <p:nvPr>
            <p:ph sz="quarter" idx="4294967295"/>
          </p:nvPr>
        </p:nvPicPr>
        <p:blipFill>
          <a:blip r:embed="rId3"/>
          <a:srcRect/>
          <a:stretch>
            <a:fillRect/>
          </a:stretch>
        </p:blipFill>
        <p:spPr>
          <a:xfrm>
            <a:off x="6492875" y="3001963"/>
            <a:ext cx="2301875" cy="1531937"/>
          </a:xfrm>
        </p:spPr>
      </p:pic>
      <p:pic>
        <p:nvPicPr>
          <p:cNvPr id="23557" name="Picture 10" descr="poppy seeds"/>
          <p:cNvPicPr>
            <a:picLocks noChangeAspect="1" noChangeArrowheads="1"/>
          </p:cNvPicPr>
          <p:nvPr/>
        </p:nvPicPr>
        <p:blipFill>
          <a:blip r:embed="rId4"/>
          <a:srcRect/>
          <a:stretch>
            <a:fillRect/>
          </a:stretch>
        </p:blipFill>
        <p:spPr bwMode="auto">
          <a:xfrm>
            <a:off x="4421188" y="3998913"/>
            <a:ext cx="2071687" cy="1517650"/>
          </a:xfrm>
          <a:prstGeom prst="rect">
            <a:avLst/>
          </a:prstGeom>
          <a:noFill/>
          <a:ln w="9525">
            <a:noFill/>
            <a:miter lim="800000"/>
            <a:headEnd/>
            <a:tailEnd/>
          </a:ln>
        </p:spPr>
      </p:pic>
      <p:pic>
        <p:nvPicPr>
          <p:cNvPr id="23558" name="Picture 11" descr="spinach seeds"/>
          <p:cNvPicPr>
            <a:picLocks noChangeAspect="1" noChangeArrowheads="1"/>
          </p:cNvPicPr>
          <p:nvPr/>
        </p:nvPicPr>
        <p:blipFill>
          <a:blip r:embed="rId5"/>
          <a:srcRect/>
          <a:stretch>
            <a:fillRect/>
          </a:stretch>
        </p:blipFill>
        <p:spPr bwMode="auto">
          <a:xfrm>
            <a:off x="6492875" y="5202238"/>
            <a:ext cx="2422525" cy="1357312"/>
          </a:xfrm>
          <a:prstGeom prst="rect">
            <a:avLst/>
          </a:prstGeom>
          <a:noFill/>
          <a:ln w="9525">
            <a:noFill/>
            <a:miter lim="800000"/>
            <a:headEnd/>
            <a:tailEnd/>
          </a:ln>
        </p:spPr>
      </p:pic>
      <p:sp>
        <p:nvSpPr>
          <p:cNvPr id="23559" name="Text Box 13"/>
          <p:cNvSpPr txBox="1">
            <a:spLocks noChangeArrowheads="1"/>
          </p:cNvSpPr>
          <p:nvPr/>
        </p:nvSpPr>
        <p:spPr bwMode="auto">
          <a:xfrm>
            <a:off x="7080250" y="1690688"/>
            <a:ext cx="1435100" cy="366712"/>
          </a:xfrm>
          <a:prstGeom prst="rect">
            <a:avLst/>
          </a:prstGeom>
          <a:noFill/>
          <a:ln w="9525">
            <a:noFill/>
            <a:miter lim="800000"/>
            <a:headEnd/>
            <a:tailEnd/>
          </a:ln>
        </p:spPr>
        <p:txBody>
          <a:bodyPr>
            <a:spAutoFit/>
          </a:bodyPr>
          <a:lstStyle/>
          <a:p>
            <a:pPr defTabSz="914400">
              <a:spcBef>
                <a:spcPct val="50000"/>
              </a:spcBef>
            </a:pPr>
            <a:r>
              <a:rPr lang="en-US"/>
              <a:t>Carrots</a:t>
            </a:r>
          </a:p>
        </p:txBody>
      </p:sp>
      <p:sp>
        <p:nvSpPr>
          <p:cNvPr id="23560" name="Text Box 14"/>
          <p:cNvSpPr txBox="1">
            <a:spLocks noChangeArrowheads="1"/>
          </p:cNvSpPr>
          <p:nvPr/>
        </p:nvSpPr>
        <p:spPr bwMode="auto">
          <a:xfrm>
            <a:off x="4725988" y="3317875"/>
            <a:ext cx="1766887" cy="366713"/>
          </a:xfrm>
          <a:prstGeom prst="rect">
            <a:avLst/>
          </a:prstGeom>
          <a:noFill/>
          <a:ln w="9525">
            <a:noFill/>
            <a:miter lim="800000"/>
            <a:headEnd/>
            <a:tailEnd/>
          </a:ln>
        </p:spPr>
        <p:txBody>
          <a:bodyPr>
            <a:spAutoFit/>
          </a:bodyPr>
          <a:lstStyle/>
          <a:p>
            <a:pPr defTabSz="914400">
              <a:spcBef>
                <a:spcPct val="50000"/>
              </a:spcBef>
            </a:pPr>
            <a:r>
              <a:rPr lang="en-US"/>
              <a:t>Marigolds</a:t>
            </a:r>
          </a:p>
        </p:txBody>
      </p:sp>
      <p:sp>
        <p:nvSpPr>
          <p:cNvPr id="23561" name="Text Box 15"/>
          <p:cNvSpPr txBox="1">
            <a:spLocks noChangeArrowheads="1"/>
          </p:cNvSpPr>
          <p:nvPr/>
        </p:nvSpPr>
        <p:spPr bwMode="auto">
          <a:xfrm>
            <a:off x="7080250" y="4646613"/>
            <a:ext cx="1554163" cy="366712"/>
          </a:xfrm>
          <a:prstGeom prst="rect">
            <a:avLst/>
          </a:prstGeom>
          <a:noFill/>
          <a:ln w="9525">
            <a:noFill/>
            <a:miter lim="800000"/>
            <a:headEnd/>
            <a:tailEnd/>
          </a:ln>
        </p:spPr>
        <p:txBody>
          <a:bodyPr>
            <a:spAutoFit/>
          </a:bodyPr>
          <a:lstStyle/>
          <a:p>
            <a:pPr defTabSz="914400">
              <a:spcBef>
                <a:spcPct val="50000"/>
              </a:spcBef>
            </a:pPr>
            <a:r>
              <a:rPr lang="en-US"/>
              <a:t>Poppy seed</a:t>
            </a:r>
          </a:p>
        </p:txBody>
      </p:sp>
      <p:sp>
        <p:nvSpPr>
          <p:cNvPr id="23562" name="Text Box 16"/>
          <p:cNvSpPr txBox="1">
            <a:spLocks noChangeArrowheads="1"/>
          </p:cNvSpPr>
          <p:nvPr/>
        </p:nvSpPr>
        <p:spPr bwMode="auto">
          <a:xfrm>
            <a:off x="4725988" y="6176963"/>
            <a:ext cx="1489075" cy="366712"/>
          </a:xfrm>
          <a:prstGeom prst="rect">
            <a:avLst/>
          </a:prstGeom>
          <a:noFill/>
          <a:ln w="9525">
            <a:noFill/>
            <a:miter lim="800000"/>
            <a:headEnd/>
            <a:tailEnd/>
          </a:ln>
        </p:spPr>
        <p:txBody>
          <a:bodyPr>
            <a:spAutoFit/>
          </a:bodyPr>
          <a:lstStyle/>
          <a:p>
            <a:pPr defTabSz="914400">
              <a:spcBef>
                <a:spcPct val="50000"/>
              </a:spcBef>
            </a:pPr>
            <a:r>
              <a:rPr lang="en-US"/>
              <a:t>Spinach</a:t>
            </a:r>
          </a:p>
        </p:txBody>
      </p:sp>
      <p:sp>
        <p:nvSpPr>
          <p:cNvPr id="23563" name="Line 17"/>
          <p:cNvSpPr>
            <a:spLocks noChangeShapeType="1"/>
          </p:cNvSpPr>
          <p:nvPr/>
        </p:nvSpPr>
        <p:spPr bwMode="auto">
          <a:xfrm flipH="1">
            <a:off x="6943725" y="1825625"/>
            <a:ext cx="136525" cy="0"/>
          </a:xfrm>
          <a:prstGeom prst="line">
            <a:avLst/>
          </a:prstGeom>
          <a:noFill/>
          <a:ln w="9525">
            <a:solidFill>
              <a:schemeClr val="tx1"/>
            </a:solidFill>
            <a:round/>
            <a:headEnd/>
            <a:tailEnd type="triangle" w="med" len="med"/>
          </a:ln>
        </p:spPr>
        <p:txBody>
          <a:bodyPr/>
          <a:lstStyle/>
          <a:p>
            <a:endParaRPr lang="en-US"/>
          </a:p>
        </p:txBody>
      </p:sp>
      <p:sp>
        <p:nvSpPr>
          <p:cNvPr id="23564" name="Line 18"/>
          <p:cNvSpPr>
            <a:spLocks noChangeShapeType="1"/>
          </p:cNvSpPr>
          <p:nvPr/>
        </p:nvSpPr>
        <p:spPr bwMode="auto">
          <a:xfrm>
            <a:off x="5995988" y="3511550"/>
            <a:ext cx="219075" cy="0"/>
          </a:xfrm>
          <a:prstGeom prst="line">
            <a:avLst/>
          </a:prstGeom>
          <a:noFill/>
          <a:ln w="9525">
            <a:solidFill>
              <a:schemeClr val="tx1"/>
            </a:solidFill>
            <a:round/>
            <a:headEnd/>
            <a:tailEnd type="triangle" w="med" len="med"/>
          </a:ln>
        </p:spPr>
        <p:txBody>
          <a:bodyPr/>
          <a:lstStyle/>
          <a:p>
            <a:endParaRPr lang="en-US"/>
          </a:p>
        </p:txBody>
      </p:sp>
      <p:sp>
        <p:nvSpPr>
          <p:cNvPr id="23565" name="Line 19"/>
          <p:cNvSpPr>
            <a:spLocks noChangeShapeType="1"/>
          </p:cNvSpPr>
          <p:nvPr/>
        </p:nvSpPr>
        <p:spPr bwMode="auto">
          <a:xfrm flipH="1">
            <a:off x="6805613" y="4830763"/>
            <a:ext cx="274637" cy="0"/>
          </a:xfrm>
          <a:prstGeom prst="line">
            <a:avLst/>
          </a:prstGeom>
          <a:noFill/>
          <a:ln w="9525">
            <a:solidFill>
              <a:schemeClr val="tx1"/>
            </a:solidFill>
            <a:round/>
            <a:headEnd/>
            <a:tailEnd type="triangle" w="med" len="med"/>
          </a:ln>
        </p:spPr>
        <p:txBody>
          <a:bodyPr/>
          <a:lstStyle/>
          <a:p>
            <a:endParaRPr lang="en-US"/>
          </a:p>
        </p:txBody>
      </p:sp>
      <p:sp>
        <p:nvSpPr>
          <p:cNvPr id="23566" name="Line 20"/>
          <p:cNvSpPr>
            <a:spLocks noChangeShapeType="1"/>
          </p:cNvSpPr>
          <p:nvPr/>
        </p:nvSpPr>
        <p:spPr bwMode="auto">
          <a:xfrm>
            <a:off x="5794375" y="6376988"/>
            <a:ext cx="420688"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pPr algn="ctr"/>
            <a:r>
              <a:rPr lang="en-US" smtClean="0"/>
              <a:t>Fleshy-fruited Crops</a:t>
            </a:r>
          </a:p>
        </p:txBody>
      </p:sp>
      <p:sp>
        <p:nvSpPr>
          <p:cNvPr id="24578" name="Rectangle 8"/>
          <p:cNvSpPr>
            <a:spLocks noGrp="1"/>
          </p:cNvSpPr>
          <p:nvPr>
            <p:ph type="body" sz="half" idx="4294967295"/>
          </p:nvPr>
        </p:nvSpPr>
        <p:spPr>
          <a:xfrm>
            <a:off x="4648200" y="1825625"/>
            <a:ext cx="3867150" cy="4351338"/>
          </a:xfrm>
        </p:spPr>
        <p:txBody>
          <a:bodyPr/>
          <a:lstStyle/>
          <a:p>
            <a:pPr>
              <a:buFont typeface="Arial" charset="0"/>
              <a:buNone/>
            </a:pPr>
            <a:r>
              <a:rPr lang="en-US" smtClean="0"/>
              <a:t>Maturity Indicators</a:t>
            </a:r>
          </a:p>
          <a:p>
            <a:r>
              <a:rPr lang="en-US" sz="2400" smtClean="0"/>
              <a:t>Color</a:t>
            </a:r>
          </a:p>
          <a:p>
            <a:r>
              <a:rPr lang="en-US" sz="2400" smtClean="0"/>
              <a:t>Ease of detachment from plant</a:t>
            </a:r>
          </a:p>
          <a:p>
            <a:r>
              <a:rPr lang="en-US" sz="2400" smtClean="0"/>
              <a:t>Dryness of stem</a:t>
            </a:r>
          </a:p>
          <a:p>
            <a:r>
              <a:rPr lang="en-US" sz="2400" smtClean="0"/>
              <a:t>Increase in size</a:t>
            </a:r>
          </a:p>
          <a:p>
            <a:r>
              <a:rPr lang="en-US" sz="2400" smtClean="0"/>
              <a:t>Prior to rot</a:t>
            </a:r>
          </a:p>
        </p:txBody>
      </p:sp>
      <p:pic>
        <p:nvPicPr>
          <p:cNvPr id="24579" name="Picture 11" descr="cantaloupe slip"/>
          <p:cNvPicPr>
            <a:picLocks noChangeAspect="1" noChangeArrowheads="1"/>
          </p:cNvPicPr>
          <p:nvPr>
            <p:ph sz="quarter" idx="4294967295"/>
          </p:nvPr>
        </p:nvPicPr>
        <p:blipFill>
          <a:blip r:embed="rId2"/>
          <a:srcRect/>
          <a:stretch>
            <a:fillRect/>
          </a:stretch>
        </p:blipFill>
        <p:spPr>
          <a:xfrm>
            <a:off x="1328738" y="1951038"/>
            <a:ext cx="2466975" cy="1847850"/>
          </a:xfrm>
        </p:spPr>
      </p:pic>
      <p:pic>
        <p:nvPicPr>
          <p:cNvPr id="24580" name="Picture 12" descr="ripe melon"/>
          <p:cNvPicPr>
            <a:picLocks noChangeAspect="1" noChangeArrowheads="1"/>
          </p:cNvPicPr>
          <p:nvPr>
            <p:ph sz="quarter" idx="4294967295"/>
          </p:nvPr>
        </p:nvPicPr>
        <p:blipFill>
          <a:blip r:embed="rId3"/>
          <a:srcRect/>
          <a:stretch>
            <a:fillRect/>
          </a:stretch>
        </p:blipFill>
        <p:spPr>
          <a:xfrm>
            <a:off x="1252538" y="4254500"/>
            <a:ext cx="2619375" cy="17430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628650" y="1027113"/>
            <a:ext cx="7886700" cy="663575"/>
          </a:xfrm>
        </p:spPr>
        <p:txBody>
          <a:bodyPr/>
          <a:lstStyle/>
          <a:p>
            <a:pPr algn="ctr"/>
            <a:r>
              <a:rPr lang="en-US" sz="4000" smtClean="0"/>
              <a:t>Processing Seeds</a:t>
            </a:r>
          </a:p>
        </p:txBody>
      </p:sp>
      <p:sp>
        <p:nvSpPr>
          <p:cNvPr id="25602" name="Rectangle 4"/>
          <p:cNvSpPr>
            <a:spLocks noGrp="1"/>
          </p:cNvSpPr>
          <p:nvPr>
            <p:ph type="body" sz="half" idx="4294967295"/>
          </p:nvPr>
        </p:nvSpPr>
        <p:spPr>
          <a:xfrm>
            <a:off x="628650" y="1825625"/>
            <a:ext cx="3867150" cy="4351338"/>
          </a:xfrm>
        </p:spPr>
        <p:txBody>
          <a:bodyPr/>
          <a:lstStyle/>
          <a:p>
            <a:r>
              <a:rPr lang="en-US" sz="2400" smtClean="0"/>
              <a:t>Cut open or crush fruit</a:t>
            </a:r>
          </a:p>
          <a:p>
            <a:r>
              <a:rPr lang="en-US" sz="2400" smtClean="0"/>
              <a:t>Tomatoes, peppers, cantaloupe, pumpkins: scoop out &amp; remove by hand</a:t>
            </a:r>
          </a:p>
          <a:p>
            <a:r>
              <a:rPr lang="en-US" sz="2400" smtClean="0"/>
              <a:t>Eggplant: process chunks in food processor</a:t>
            </a:r>
          </a:p>
          <a:p>
            <a:r>
              <a:rPr lang="en-US" sz="2400" smtClean="0"/>
              <a:t>Rinse seeds in colander to remove pulp</a:t>
            </a:r>
          </a:p>
          <a:p>
            <a:r>
              <a:rPr lang="en-US" sz="2400" smtClean="0"/>
              <a:t>Spread on screens or coffee filters to dry completely</a:t>
            </a:r>
            <a:endParaRPr lang="en-US" sz="900" smtClean="0"/>
          </a:p>
          <a:p>
            <a:endParaRPr lang="en-US" sz="2400" smtClean="0"/>
          </a:p>
        </p:txBody>
      </p:sp>
      <p:pic>
        <p:nvPicPr>
          <p:cNvPr id="25603" name="Picture 7" descr="cut pepper"/>
          <p:cNvPicPr>
            <a:picLocks noChangeAspect="1" noChangeArrowheads="1"/>
          </p:cNvPicPr>
          <p:nvPr>
            <p:ph sz="quarter" idx="4294967295"/>
          </p:nvPr>
        </p:nvPicPr>
        <p:blipFill>
          <a:blip r:embed="rId2"/>
          <a:srcRect/>
          <a:stretch>
            <a:fillRect/>
          </a:stretch>
        </p:blipFill>
        <p:spPr>
          <a:xfrm>
            <a:off x="5424488" y="1884363"/>
            <a:ext cx="2314575" cy="1981200"/>
          </a:xfrm>
        </p:spPr>
      </p:pic>
      <p:pic>
        <p:nvPicPr>
          <p:cNvPr id="25604" name="Picture 8" descr="cut eggplant"/>
          <p:cNvPicPr>
            <a:picLocks noChangeAspect="1" noChangeArrowheads="1"/>
          </p:cNvPicPr>
          <p:nvPr>
            <p:ph sz="quarter" idx="4294967295"/>
          </p:nvPr>
        </p:nvPicPr>
        <p:blipFill>
          <a:blip r:embed="rId3"/>
          <a:srcRect/>
          <a:stretch>
            <a:fillRect/>
          </a:stretch>
        </p:blipFill>
        <p:spPr>
          <a:xfrm>
            <a:off x="5334000" y="4211638"/>
            <a:ext cx="2495550" cy="1828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a:xfrm>
            <a:off x="628650" y="1314450"/>
            <a:ext cx="7886700" cy="781050"/>
          </a:xfrm>
        </p:spPr>
        <p:txBody>
          <a:bodyPr/>
          <a:lstStyle/>
          <a:p>
            <a:pPr algn="ctr"/>
            <a:r>
              <a:rPr lang="en-US" sz="4000" smtClean="0"/>
              <a:t>Special Process: Fermentation</a:t>
            </a:r>
            <a:br>
              <a:rPr lang="en-US" sz="4000" smtClean="0"/>
            </a:br>
            <a:endParaRPr lang="en-US" sz="4000" smtClean="0"/>
          </a:p>
        </p:txBody>
      </p:sp>
      <p:sp>
        <p:nvSpPr>
          <p:cNvPr id="26626" name="Rectangle 3"/>
          <p:cNvSpPr>
            <a:spLocks noGrp="1"/>
          </p:cNvSpPr>
          <p:nvPr>
            <p:ph type="body" idx="4294967295"/>
          </p:nvPr>
        </p:nvSpPr>
        <p:spPr/>
        <p:txBody>
          <a:bodyPr/>
          <a:lstStyle/>
          <a:p>
            <a:pPr>
              <a:buFont typeface="Arial" charset="0"/>
              <a:buNone/>
            </a:pPr>
            <a:endParaRPr lang="en-US" smtClean="0"/>
          </a:p>
        </p:txBody>
      </p:sp>
      <p:pic>
        <p:nvPicPr>
          <p:cNvPr id="26627" name="Picture 4" descr="tomato seeds 1"/>
          <p:cNvPicPr>
            <a:picLocks noChangeAspect="1" noChangeArrowheads="1"/>
          </p:cNvPicPr>
          <p:nvPr/>
        </p:nvPicPr>
        <p:blipFill>
          <a:blip r:embed="rId2"/>
          <a:srcRect/>
          <a:stretch>
            <a:fillRect/>
          </a:stretch>
        </p:blipFill>
        <p:spPr bwMode="auto">
          <a:xfrm>
            <a:off x="628650" y="1825625"/>
            <a:ext cx="2619375" cy="1743075"/>
          </a:xfrm>
          <a:prstGeom prst="rect">
            <a:avLst/>
          </a:prstGeom>
          <a:noFill/>
          <a:ln w="9525">
            <a:noFill/>
            <a:miter lim="800000"/>
            <a:headEnd/>
            <a:tailEnd/>
          </a:ln>
        </p:spPr>
      </p:pic>
      <p:pic>
        <p:nvPicPr>
          <p:cNvPr id="26628" name="Picture 5" descr="tomato seeds 2"/>
          <p:cNvPicPr>
            <a:picLocks noChangeAspect="1" noChangeArrowheads="1"/>
          </p:cNvPicPr>
          <p:nvPr/>
        </p:nvPicPr>
        <p:blipFill>
          <a:blip r:embed="rId3"/>
          <a:srcRect/>
          <a:stretch>
            <a:fillRect/>
          </a:stretch>
        </p:blipFill>
        <p:spPr bwMode="auto">
          <a:xfrm>
            <a:off x="3487738" y="1825625"/>
            <a:ext cx="2533650" cy="1743075"/>
          </a:xfrm>
          <a:prstGeom prst="rect">
            <a:avLst/>
          </a:prstGeom>
          <a:noFill/>
          <a:ln w="9525">
            <a:noFill/>
            <a:miter lim="800000"/>
            <a:headEnd/>
            <a:tailEnd/>
          </a:ln>
        </p:spPr>
      </p:pic>
      <p:pic>
        <p:nvPicPr>
          <p:cNvPr id="26629" name="Picture 6" descr="tomato seeds 3"/>
          <p:cNvPicPr>
            <a:picLocks noChangeAspect="1" noChangeArrowheads="1"/>
          </p:cNvPicPr>
          <p:nvPr/>
        </p:nvPicPr>
        <p:blipFill>
          <a:blip r:embed="rId4"/>
          <a:srcRect/>
          <a:stretch>
            <a:fillRect/>
          </a:stretch>
        </p:blipFill>
        <p:spPr bwMode="auto">
          <a:xfrm>
            <a:off x="6173788" y="1825625"/>
            <a:ext cx="2466975" cy="1743075"/>
          </a:xfrm>
          <a:prstGeom prst="rect">
            <a:avLst/>
          </a:prstGeom>
          <a:noFill/>
          <a:ln w="9525">
            <a:noFill/>
            <a:miter lim="800000"/>
            <a:headEnd/>
            <a:tailEnd/>
          </a:ln>
        </p:spPr>
      </p:pic>
      <p:pic>
        <p:nvPicPr>
          <p:cNvPr id="26630" name="Picture 7" descr="tomato seeds 4"/>
          <p:cNvPicPr>
            <a:picLocks noChangeAspect="1" noChangeArrowheads="1"/>
          </p:cNvPicPr>
          <p:nvPr/>
        </p:nvPicPr>
        <p:blipFill>
          <a:blip r:embed="rId5"/>
          <a:srcRect/>
          <a:stretch>
            <a:fillRect/>
          </a:stretch>
        </p:blipFill>
        <p:spPr bwMode="auto">
          <a:xfrm>
            <a:off x="2068513" y="4433888"/>
            <a:ext cx="2619375" cy="1743075"/>
          </a:xfrm>
          <a:prstGeom prst="rect">
            <a:avLst/>
          </a:prstGeom>
          <a:noFill/>
          <a:ln w="9525">
            <a:noFill/>
            <a:miter lim="800000"/>
            <a:headEnd/>
            <a:tailEnd/>
          </a:ln>
        </p:spPr>
      </p:pic>
      <p:pic>
        <p:nvPicPr>
          <p:cNvPr id="26631" name="Picture 8" descr="tomato seeds 5"/>
          <p:cNvPicPr>
            <a:picLocks noChangeAspect="1" noChangeArrowheads="1"/>
          </p:cNvPicPr>
          <p:nvPr/>
        </p:nvPicPr>
        <p:blipFill>
          <a:blip r:embed="rId6"/>
          <a:srcRect/>
          <a:stretch>
            <a:fillRect/>
          </a:stretch>
        </p:blipFill>
        <p:spPr bwMode="auto">
          <a:xfrm>
            <a:off x="4949825" y="4433888"/>
            <a:ext cx="2447925" cy="1743075"/>
          </a:xfrm>
          <a:prstGeom prst="rect">
            <a:avLst/>
          </a:prstGeom>
          <a:noFill/>
          <a:ln w="9525">
            <a:noFill/>
            <a:miter lim="800000"/>
            <a:headEnd/>
            <a:tailEnd/>
          </a:ln>
        </p:spPr>
      </p:pic>
      <p:sp>
        <p:nvSpPr>
          <p:cNvPr id="26632" name="Text Box 9"/>
          <p:cNvSpPr txBox="1">
            <a:spLocks noChangeArrowheads="1"/>
          </p:cNvSpPr>
          <p:nvPr/>
        </p:nvSpPr>
        <p:spPr bwMode="auto">
          <a:xfrm>
            <a:off x="804863" y="3568700"/>
            <a:ext cx="2189162" cy="641350"/>
          </a:xfrm>
          <a:prstGeom prst="rect">
            <a:avLst/>
          </a:prstGeom>
          <a:noFill/>
          <a:ln w="9525">
            <a:noFill/>
            <a:miter lim="800000"/>
            <a:headEnd/>
            <a:tailEnd/>
          </a:ln>
        </p:spPr>
        <p:txBody>
          <a:bodyPr>
            <a:spAutoFit/>
          </a:bodyPr>
          <a:lstStyle/>
          <a:p>
            <a:pPr algn="ctr" defTabSz="914400">
              <a:spcBef>
                <a:spcPct val="50000"/>
              </a:spcBef>
            </a:pPr>
            <a:r>
              <a:rPr lang="en-US"/>
              <a:t>1. Extract seeds from tomatoes</a:t>
            </a:r>
          </a:p>
        </p:txBody>
      </p:sp>
      <p:sp>
        <p:nvSpPr>
          <p:cNvPr id="26633" name="Text Box 10"/>
          <p:cNvSpPr txBox="1">
            <a:spLocks noChangeArrowheads="1"/>
          </p:cNvSpPr>
          <p:nvPr/>
        </p:nvSpPr>
        <p:spPr bwMode="auto">
          <a:xfrm>
            <a:off x="3300413" y="3568700"/>
            <a:ext cx="2773362" cy="641350"/>
          </a:xfrm>
          <a:prstGeom prst="rect">
            <a:avLst/>
          </a:prstGeom>
          <a:noFill/>
          <a:ln w="9525">
            <a:noFill/>
            <a:miter lim="800000"/>
            <a:headEnd/>
            <a:tailEnd/>
          </a:ln>
        </p:spPr>
        <p:txBody>
          <a:bodyPr>
            <a:spAutoFit/>
          </a:bodyPr>
          <a:lstStyle/>
          <a:p>
            <a:pPr algn="ctr" defTabSz="914400">
              <a:spcBef>
                <a:spcPct val="50000"/>
              </a:spcBef>
            </a:pPr>
            <a:r>
              <a:rPr lang="en-US"/>
              <a:t>2. Ferment in a warm place 2-3 days, stir</a:t>
            </a:r>
          </a:p>
        </p:txBody>
      </p:sp>
      <p:sp>
        <p:nvSpPr>
          <p:cNvPr id="26634" name="Text Box 11"/>
          <p:cNvSpPr txBox="1">
            <a:spLocks noChangeArrowheads="1"/>
          </p:cNvSpPr>
          <p:nvPr/>
        </p:nvSpPr>
        <p:spPr bwMode="auto">
          <a:xfrm>
            <a:off x="6073775" y="3568700"/>
            <a:ext cx="2851150" cy="641350"/>
          </a:xfrm>
          <a:prstGeom prst="rect">
            <a:avLst/>
          </a:prstGeom>
          <a:noFill/>
          <a:ln w="9525">
            <a:noFill/>
            <a:miter lim="800000"/>
            <a:headEnd/>
            <a:tailEnd/>
          </a:ln>
        </p:spPr>
        <p:txBody>
          <a:bodyPr>
            <a:spAutoFit/>
          </a:bodyPr>
          <a:lstStyle/>
          <a:p>
            <a:pPr defTabSz="914400">
              <a:spcBef>
                <a:spcPct val="50000"/>
              </a:spcBef>
            </a:pPr>
            <a:r>
              <a:rPr lang="en-US"/>
              <a:t>3. Fermentation complete when seeds sink</a:t>
            </a:r>
          </a:p>
        </p:txBody>
      </p:sp>
      <p:sp>
        <p:nvSpPr>
          <p:cNvPr id="26635" name="Text Box 12"/>
          <p:cNvSpPr txBox="1">
            <a:spLocks noChangeArrowheads="1"/>
          </p:cNvSpPr>
          <p:nvPr/>
        </p:nvSpPr>
        <p:spPr bwMode="auto">
          <a:xfrm>
            <a:off x="2068513" y="6176963"/>
            <a:ext cx="2511425" cy="366712"/>
          </a:xfrm>
          <a:prstGeom prst="rect">
            <a:avLst/>
          </a:prstGeom>
          <a:noFill/>
          <a:ln w="9525">
            <a:noFill/>
            <a:miter lim="800000"/>
            <a:headEnd/>
            <a:tailEnd/>
          </a:ln>
        </p:spPr>
        <p:txBody>
          <a:bodyPr>
            <a:spAutoFit/>
          </a:bodyPr>
          <a:lstStyle/>
          <a:p>
            <a:pPr algn="ctr" defTabSz="914400">
              <a:spcBef>
                <a:spcPct val="50000"/>
              </a:spcBef>
            </a:pPr>
            <a:r>
              <a:rPr lang="en-US"/>
              <a:t>4. Decant, rub &amp; rinse</a:t>
            </a:r>
          </a:p>
        </p:txBody>
      </p:sp>
      <p:sp>
        <p:nvSpPr>
          <p:cNvPr id="26636" name="Text Box 14"/>
          <p:cNvSpPr txBox="1">
            <a:spLocks noChangeArrowheads="1"/>
          </p:cNvSpPr>
          <p:nvPr/>
        </p:nvSpPr>
        <p:spPr bwMode="auto">
          <a:xfrm>
            <a:off x="4949825" y="6176963"/>
            <a:ext cx="2447925" cy="366712"/>
          </a:xfrm>
          <a:prstGeom prst="rect">
            <a:avLst/>
          </a:prstGeom>
          <a:noFill/>
          <a:ln w="9525">
            <a:noFill/>
            <a:miter lim="800000"/>
            <a:headEnd/>
            <a:tailEnd/>
          </a:ln>
        </p:spPr>
        <p:txBody>
          <a:bodyPr>
            <a:spAutoFit/>
          </a:bodyPr>
          <a:lstStyle/>
          <a:p>
            <a:pPr algn="ctr" defTabSz="914400">
              <a:spcBef>
                <a:spcPct val="50000"/>
              </a:spcBef>
            </a:pPr>
            <a:r>
              <a:rPr lang="en-US"/>
              <a:t>5. Dry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Placeholder 7"/>
          <p:cNvSpPr>
            <a:spLocks noGrp="1"/>
          </p:cNvSpPr>
          <p:nvPr>
            <p:ph type="body" idx="1"/>
          </p:nvPr>
        </p:nvSpPr>
        <p:spPr>
          <a:xfrm>
            <a:off x="630238" y="1287463"/>
            <a:ext cx="8221662" cy="406400"/>
          </a:xfrm>
        </p:spPr>
        <p:txBody>
          <a:bodyPr/>
          <a:lstStyle/>
          <a:p>
            <a:pPr eaLnBrk="1" hangingPunct="1">
              <a:lnSpc>
                <a:spcPct val="80000"/>
              </a:lnSpc>
            </a:pPr>
            <a:r>
              <a:rPr lang="en-US" smtClean="0"/>
              <a:t>Missouri Valley Extension Master Gardeners</a:t>
            </a:r>
          </a:p>
        </p:txBody>
      </p:sp>
      <p:sp>
        <p:nvSpPr>
          <p:cNvPr id="9218" name="Footer Placeholder 5"/>
          <p:cNvSpPr>
            <a:spLocks noGrp="1"/>
          </p:cNvSpPr>
          <p:nvPr>
            <p:ph type="ftr" sz="quarter" idx="14"/>
          </p:nvPr>
        </p:nvSpPr>
        <p:spPr bwMode="auto">
          <a:noFill/>
          <a:ln>
            <a:miter lim="800000"/>
            <a:headEnd/>
            <a:tailEnd/>
          </a:ln>
        </p:spPr>
        <p:txBody>
          <a:bodyPr vert="horz"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 2021 South Dakota Board of Regents</a:t>
            </a:r>
          </a:p>
        </p:txBody>
      </p:sp>
      <p:sp>
        <p:nvSpPr>
          <p:cNvPr id="9219" name="Slide Number Placeholder 6"/>
          <p:cNvSpPr>
            <a:spLocks noGrp="1"/>
          </p:cNvSpPr>
          <p:nvPr>
            <p:ph type="sldNum" sz="quarter" idx="1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AF178A-37CA-4D08-88CD-5B621A2405EE}" type="slidenum">
              <a:rPr lang="en-US" smtClean="0">
                <a:cs typeface="Arial" charset="0"/>
              </a:rPr>
              <a:pPr fontAlgn="base">
                <a:spcBef>
                  <a:spcPct val="0"/>
                </a:spcBef>
                <a:spcAft>
                  <a:spcPct val="0"/>
                </a:spcAft>
              </a:pPr>
              <a:t>2</a:t>
            </a:fld>
            <a:endParaRPr lang="en-US" smtClean="0">
              <a:cs typeface="Arial" charset="0"/>
            </a:endParaRPr>
          </a:p>
        </p:txBody>
      </p:sp>
      <p:pic>
        <p:nvPicPr>
          <p:cNvPr id="9220" name="Picture 7" descr="unnamed"/>
          <p:cNvPicPr>
            <a:picLocks noChangeAspect="1" noChangeArrowheads="1"/>
          </p:cNvPicPr>
          <p:nvPr>
            <p:ph sz="half" idx="4294967295"/>
          </p:nvPr>
        </p:nvPicPr>
        <p:blipFill>
          <a:blip r:embed="rId2"/>
          <a:srcRect/>
          <a:stretch>
            <a:fillRect/>
          </a:stretch>
        </p:blipFill>
        <p:spPr>
          <a:xfrm>
            <a:off x="969963" y="1903413"/>
            <a:ext cx="3190875" cy="3957637"/>
          </a:xfrm>
        </p:spPr>
      </p:pic>
      <p:pic>
        <p:nvPicPr>
          <p:cNvPr id="9221" name="Picture 8" descr="seed lilbrary"/>
          <p:cNvPicPr>
            <a:picLocks noChangeAspect="1" noChangeArrowheads="1"/>
          </p:cNvPicPr>
          <p:nvPr>
            <p:ph sz="half" idx="4294967295"/>
          </p:nvPr>
        </p:nvPicPr>
        <p:blipFill>
          <a:blip r:embed="rId3"/>
          <a:srcRect/>
          <a:stretch>
            <a:fillRect/>
          </a:stretch>
        </p:blipFill>
        <p:spPr>
          <a:xfrm>
            <a:off x="5145088" y="1797050"/>
            <a:ext cx="3541712" cy="395763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pPr algn="ctr"/>
            <a:r>
              <a:rPr lang="en-US" smtClean="0"/>
              <a:t>Storing Seeds</a:t>
            </a:r>
          </a:p>
        </p:txBody>
      </p:sp>
      <p:sp>
        <p:nvSpPr>
          <p:cNvPr id="27650" name="Rectangle 5"/>
          <p:cNvSpPr>
            <a:spLocks noGrp="1"/>
          </p:cNvSpPr>
          <p:nvPr>
            <p:ph type="body" sz="half" idx="4294967295"/>
          </p:nvPr>
        </p:nvSpPr>
        <p:spPr>
          <a:xfrm>
            <a:off x="4648200" y="1825625"/>
            <a:ext cx="3867150" cy="4351338"/>
          </a:xfrm>
        </p:spPr>
        <p:txBody>
          <a:bodyPr/>
          <a:lstStyle/>
          <a:p>
            <a:r>
              <a:rPr lang="en-US" sz="2400" smtClean="0"/>
              <a:t>Dry thoroughly—spread in thin layers and place where good air flow up to 2 weeks</a:t>
            </a:r>
          </a:p>
          <a:p>
            <a:r>
              <a:rPr lang="en-US" sz="2400" smtClean="0"/>
              <a:t>Store in paper, cloth bags, glass jars</a:t>
            </a:r>
          </a:p>
          <a:p>
            <a:r>
              <a:rPr lang="en-US" sz="2400" smtClean="0"/>
              <a:t>Label with variety name</a:t>
            </a:r>
          </a:p>
          <a:p>
            <a:r>
              <a:rPr lang="en-US" sz="2400" smtClean="0"/>
              <a:t>Keep seeds cool, dry and dark</a:t>
            </a:r>
          </a:p>
          <a:p>
            <a:r>
              <a:rPr lang="en-US" sz="2400" smtClean="0"/>
              <a:t>Long term: refrigerator or freezer</a:t>
            </a:r>
          </a:p>
          <a:p>
            <a:endParaRPr lang="en-US" sz="2400" smtClean="0"/>
          </a:p>
        </p:txBody>
      </p:sp>
      <p:pic>
        <p:nvPicPr>
          <p:cNvPr id="27651" name="Picture 8" descr="coin env"/>
          <p:cNvPicPr>
            <a:picLocks noChangeAspect="1" noChangeArrowheads="1"/>
          </p:cNvPicPr>
          <p:nvPr>
            <p:ph sz="quarter" idx="4294967295"/>
          </p:nvPr>
        </p:nvPicPr>
        <p:blipFill>
          <a:blip r:embed="rId2"/>
          <a:srcRect/>
          <a:stretch>
            <a:fillRect/>
          </a:stretch>
        </p:blipFill>
        <p:spPr>
          <a:xfrm>
            <a:off x="1385888" y="1903413"/>
            <a:ext cx="2352675" cy="1943100"/>
          </a:xfrm>
        </p:spPr>
      </p:pic>
      <p:pic>
        <p:nvPicPr>
          <p:cNvPr id="27652" name="Picture 9" descr="glass jars"/>
          <p:cNvPicPr>
            <a:picLocks noChangeAspect="1" noChangeArrowheads="1"/>
          </p:cNvPicPr>
          <p:nvPr>
            <p:ph sz="quarter" idx="4294967295"/>
          </p:nvPr>
        </p:nvPicPr>
        <p:blipFill>
          <a:blip r:embed="rId3"/>
          <a:srcRect/>
          <a:stretch>
            <a:fillRect/>
          </a:stretch>
        </p:blipFill>
        <p:spPr>
          <a:xfrm>
            <a:off x="1511300" y="4076700"/>
            <a:ext cx="2100263" cy="21002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4"/>
          <p:cNvSpPr>
            <a:spLocks noGrp="1"/>
          </p:cNvSpPr>
          <p:nvPr>
            <p:ph type="title" idx="4294967295"/>
          </p:nvPr>
        </p:nvSpPr>
        <p:spPr>
          <a:xfrm>
            <a:off x="628650" y="954088"/>
            <a:ext cx="7886700" cy="736600"/>
          </a:xfrm>
        </p:spPr>
        <p:txBody>
          <a:bodyPr/>
          <a:lstStyle/>
          <a:p>
            <a:pPr algn="ctr"/>
            <a:r>
              <a:rPr lang="en-US" smtClean="0"/>
              <a:t>Check germination</a:t>
            </a:r>
          </a:p>
        </p:txBody>
      </p:sp>
      <p:sp>
        <p:nvSpPr>
          <p:cNvPr id="28674" name="Rectangle 5"/>
          <p:cNvSpPr>
            <a:spLocks noGrp="1"/>
          </p:cNvSpPr>
          <p:nvPr>
            <p:ph type="body" sz="half" idx="4294967295"/>
          </p:nvPr>
        </p:nvSpPr>
        <p:spPr>
          <a:xfrm>
            <a:off x="628650" y="1825625"/>
            <a:ext cx="3867150" cy="4351338"/>
          </a:xfrm>
        </p:spPr>
        <p:txBody>
          <a:bodyPr/>
          <a:lstStyle/>
          <a:p>
            <a:r>
              <a:rPr lang="en-US" sz="2400" smtClean="0"/>
              <a:t>Use wet paper towels or seed starting mix</a:t>
            </a:r>
          </a:p>
          <a:p>
            <a:r>
              <a:rPr lang="en-US" sz="2400" smtClean="0"/>
              <a:t>Count out 10 seeds</a:t>
            </a:r>
          </a:p>
          <a:p>
            <a:r>
              <a:rPr lang="en-US" sz="2400" smtClean="0"/>
              <a:t>Stratify or scarify if needed</a:t>
            </a:r>
          </a:p>
          <a:p>
            <a:r>
              <a:rPr lang="en-US" sz="2400" smtClean="0"/>
              <a:t>Keep seeds moist</a:t>
            </a:r>
          </a:p>
          <a:p>
            <a:r>
              <a:rPr lang="en-US" sz="2400" smtClean="0"/>
              <a:t>Keep record of seeds sprouted</a:t>
            </a:r>
          </a:p>
          <a:p>
            <a:endParaRPr lang="en-US" sz="2400" smtClean="0"/>
          </a:p>
          <a:p>
            <a:r>
              <a:rPr lang="en-US" sz="2400" smtClean="0"/>
              <a:t>Sprouted seeds may be planted in potting soil</a:t>
            </a:r>
          </a:p>
          <a:p>
            <a:endParaRPr lang="en-US" sz="2400" smtClean="0"/>
          </a:p>
        </p:txBody>
      </p:sp>
      <p:pic>
        <p:nvPicPr>
          <p:cNvPr id="28675" name="Picture 7" descr="seed germ"/>
          <p:cNvPicPr>
            <a:picLocks noChangeAspect="1" noChangeArrowheads="1"/>
          </p:cNvPicPr>
          <p:nvPr>
            <p:ph sz="half" idx="4294967295"/>
          </p:nvPr>
        </p:nvPicPr>
        <p:blipFill>
          <a:blip r:embed="rId2"/>
          <a:srcRect/>
          <a:stretch>
            <a:fillRect/>
          </a:stretch>
        </p:blipFill>
        <p:spPr>
          <a:xfrm>
            <a:off x="5108575" y="2120900"/>
            <a:ext cx="2862263" cy="36528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a:xfrm>
            <a:off x="628650" y="1189038"/>
            <a:ext cx="7886700" cy="501650"/>
          </a:xfrm>
        </p:spPr>
        <p:txBody>
          <a:bodyPr/>
          <a:lstStyle/>
          <a:p>
            <a:pPr algn="ctr" eaLnBrk="1" hangingPunct="1"/>
            <a:r>
              <a:rPr lang="en-US" sz="4000" smtClean="0"/>
              <a:t>Bibliography</a:t>
            </a:r>
          </a:p>
        </p:txBody>
      </p:sp>
      <p:sp>
        <p:nvSpPr>
          <p:cNvPr id="29698" name="Rectangle 3"/>
          <p:cNvSpPr>
            <a:spLocks noGrp="1"/>
          </p:cNvSpPr>
          <p:nvPr>
            <p:ph type="body" idx="4294967295"/>
          </p:nvPr>
        </p:nvSpPr>
        <p:spPr/>
        <p:txBody>
          <a:bodyPr/>
          <a:lstStyle/>
          <a:p>
            <a:pPr eaLnBrk="1" hangingPunct="1"/>
            <a:r>
              <a:rPr lang="en-US" smtClean="0"/>
              <a:t>Buttala, Lee &amp; Siegel, Shanyn. </a:t>
            </a:r>
            <a:r>
              <a:rPr lang="en-US" u="sng" smtClean="0"/>
              <a:t>The Seed Garden</a:t>
            </a:r>
          </a:p>
          <a:p>
            <a:pPr eaLnBrk="1" hangingPunct="1"/>
            <a:r>
              <a:rPr lang="en-US" smtClean="0"/>
              <a:t>Gough, Robert &amp; Moore-Gough, Cheryl. </a:t>
            </a:r>
            <a:r>
              <a:rPr lang="en-US" u="sng" smtClean="0"/>
              <a:t>The Complete Guide to Saving Seeds</a:t>
            </a:r>
          </a:p>
          <a:p>
            <a:pPr eaLnBrk="1" hangingPunct="1"/>
            <a:r>
              <a:rPr lang="en-US" smtClean="0"/>
              <a:t>Steil, Aaron.</a:t>
            </a:r>
            <a:r>
              <a:rPr lang="en-US" u="sng" smtClean="0"/>
              <a:t> Preserve your Vegetable and Flower Seeds for Next Year</a:t>
            </a:r>
            <a:r>
              <a:rPr lang="en-US" smtClean="0"/>
              <a:t>, ISU</a:t>
            </a:r>
          </a:p>
          <a:p>
            <a:pPr eaLnBrk="1" hangingPunct="1"/>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idx="4294967295"/>
          </p:nvPr>
        </p:nvSpPr>
        <p:spPr>
          <a:xfrm>
            <a:off x="552450" y="1150938"/>
            <a:ext cx="7886700" cy="1325562"/>
          </a:xfrm>
        </p:spPr>
        <p:txBody>
          <a:bodyPr/>
          <a:lstStyle/>
          <a:p>
            <a:pPr eaLnBrk="1" hangingPunct="1"/>
            <a:r>
              <a:rPr lang="en-US" smtClean="0"/>
              <a:t>“The entire fruit is already present in the seed.”</a:t>
            </a:r>
            <a:r>
              <a:rPr lang="en-US" sz="3200" smtClean="0"/>
              <a:t>    Tertullian</a:t>
            </a:r>
            <a:endParaRPr lang="en-US" smtClean="0"/>
          </a:p>
        </p:txBody>
      </p:sp>
      <p:sp>
        <p:nvSpPr>
          <p:cNvPr id="10242" name="Rectangle 4"/>
          <p:cNvSpPr>
            <a:spLocks noGrp="1"/>
          </p:cNvSpPr>
          <p:nvPr>
            <p:ph type="body" sz="half" idx="4294967295"/>
          </p:nvPr>
        </p:nvSpPr>
        <p:spPr>
          <a:xfrm>
            <a:off x="995363" y="2662238"/>
            <a:ext cx="3500437" cy="3514725"/>
          </a:xfrm>
        </p:spPr>
        <p:txBody>
          <a:bodyPr/>
          <a:lstStyle/>
          <a:p>
            <a:pPr eaLnBrk="1" hangingPunct="1">
              <a:buFont typeface="Arial" charset="0"/>
              <a:buNone/>
            </a:pPr>
            <a:r>
              <a:rPr lang="en-US" sz="3200" smtClean="0"/>
              <a:t>Why save seeds?</a:t>
            </a:r>
          </a:p>
          <a:p>
            <a:pPr eaLnBrk="1" hangingPunct="1">
              <a:buFont typeface="Arial" charset="0"/>
              <a:buNone/>
            </a:pPr>
            <a:endParaRPr lang="en-US" sz="3200" smtClean="0"/>
          </a:p>
          <a:p>
            <a:pPr eaLnBrk="1" hangingPunct="1"/>
            <a:r>
              <a:rPr lang="en-US" sz="2400" smtClean="0"/>
              <a:t>Select for specific traits</a:t>
            </a:r>
          </a:p>
          <a:p>
            <a:pPr eaLnBrk="1" hangingPunct="1"/>
            <a:r>
              <a:rPr lang="en-US" sz="2400" smtClean="0"/>
              <a:t>Preserve diversity</a:t>
            </a:r>
          </a:p>
          <a:p>
            <a:pPr eaLnBrk="1" hangingPunct="1"/>
            <a:r>
              <a:rPr lang="en-US" sz="2400" smtClean="0"/>
              <a:t>Save money</a:t>
            </a:r>
          </a:p>
          <a:p>
            <a:pPr eaLnBrk="1" hangingPunct="1"/>
            <a:r>
              <a:rPr lang="en-US" sz="2400" smtClean="0"/>
              <a:t>Create superb plants</a:t>
            </a:r>
          </a:p>
        </p:txBody>
      </p:sp>
      <p:pic>
        <p:nvPicPr>
          <p:cNvPr id="10243" name="Picture 6" descr="starting-seedlings"/>
          <p:cNvPicPr>
            <a:picLocks noChangeAspect="1" noChangeArrowheads="1"/>
          </p:cNvPicPr>
          <p:nvPr>
            <p:ph sz="half" idx="4294967295"/>
          </p:nvPr>
        </p:nvPicPr>
        <p:blipFill>
          <a:blip r:embed="rId2"/>
          <a:srcRect/>
          <a:stretch>
            <a:fillRect/>
          </a:stretch>
        </p:blipFill>
        <p:spPr>
          <a:xfrm>
            <a:off x="4730750" y="2476500"/>
            <a:ext cx="3700463" cy="3700463"/>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4"/>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602D5B-7EE9-4EA4-A258-B3E0894D9877}" type="slidenum">
              <a:rPr lang="en-US" smtClean="0">
                <a:cs typeface="Arial" charset="0"/>
              </a:rPr>
              <a:pPr fontAlgn="base">
                <a:spcBef>
                  <a:spcPct val="0"/>
                </a:spcBef>
                <a:spcAft>
                  <a:spcPct val="0"/>
                </a:spcAft>
              </a:pPr>
              <a:t>4</a:t>
            </a:fld>
            <a:endParaRPr lang="en-US" smtClean="0">
              <a:cs typeface="Arial" charset="0"/>
            </a:endParaRPr>
          </a:p>
        </p:txBody>
      </p:sp>
      <p:sp>
        <p:nvSpPr>
          <p:cNvPr id="11266" name="Footer Placeholder 5"/>
          <p:cNvSpPr>
            <a:spLocks noGrp="1"/>
          </p:cNvSpPr>
          <p:nvPr>
            <p:ph type="ftr" sz="quarter" idx="15"/>
          </p:nvPr>
        </p:nvSpPr>
        <p:spPr bwMode="auto">
          <a:noFill/>
          <a:ln>
            <a:miter lim="800000"/>
            <a:headEnd/>
            <a:tailEnd/>
          </a:ln>
        </p:spPr>
        <p:txBody>
          <a:bodyPr vert="horz" wrap="square" numCol="1" anchorCtr="0" compatLnSpc="1">
            <a:prstTxWarp prst="textNoShape">
              <a:avLst/>
            </a:prstTxWarp>
          </a:bodyPr>
          <a:lstStyle/>
          <a:p>
            <a:pPr fontAlgn="base">
              <a:spcBef>
                <a:spcPct val="0"/>
              </a:spcBef>
              <a:spcAft>
                <a:spcPct val="0"/>
              </a:spcAft>
            </a:pPr>
            <a:r>
              <a:rPr lang="en-US" smtClean="0">
                <a:latin typeface="Arial" charset="0"/>
                <a:cs typeface="Arial" charset="0"/>
              </a:rPr>
              <a:t>© 2021 South Dakota Board of Regents</a:t>
            </a:r>
          </a:p>
        </p:txBody>
      </p:sp>
      <p:sp>
        <p:nvSpPr>
          <p:cNvPr id="11267" name="Rectangle 6"/>
          <p:cNvSpPr>
            <a:spLocks noGrp="1"/>
          </p:cNvSpPr>
          <p:nvPr>
            <p:ph type="title" idx="4294967295"/>
          </p:nvPr>
        </p:nvSpPr>
        <p:spPr>
          <a:xfrm>
            <a:off x="628650" y="1227138"/>
            <a:ext cx="7886700" cy="598487"/>
          </a:xfrm>
        </p:spPr>
        <p:txBody>
          <a:bodyPr/>
          <a:lstStyle/>
          <a:p>
            <a:pPr algn="ctr" eaLnBrk="1" hangingPunct="1"/>
            <a:r>
              <a:rPr lang="en-US" sz="4000" smtClean="0"/>
              <a:t>Seed Biology</a:t>
            </a:r>
          </a:p>
        </p:txBody>
      </p:sp>
      <p:sp>
        <p:nvSpPr>
          <p:cNvPr id="11268" name="Rectangle 8"/>
          <p:cNvSpPr>
            <a:spLocks noGrp="1"/>
          </p:cNvSpPr>
          <p:nvPr>
            <p:ph type="body" sz="half" idx="4294967295"/>
          </p:nvPr>
        </p:nvSpPr>
        <p:spPr>
          <a:xfrm>
            <a:off x="4648200" y="2095500"/>
            <a:ext cx="3867150" cy="4081463"/>
          </a:xfrm>
        </p:spPr>
        <p:txBody>
          <a:bodyPr/>
          <a:lstStyle/>
          <a:p>
            <a:pPr eaLnBrk="1" hangingPunct="1">
              <a:buFont typeface="Arial" charset="0"/>
              <a:buNone/>
            </a:pPr>
            <a:r>
              <a:rPr lang="en-US" sz="2400" smtClean="0"/>
              <a:t>Plant classification—sexual reproduction begins with flower buds and ends with seed maturation and dispersal</a:t>
            </a:r>
          </a:p>
          <a:p>
            <a:pPr eaLnBrk="1" hangingPunct="1">
              <a:buFont typeface="Arial" charset="0"/>
              <a:buNone/>
            </a:pPr>
            <a:r>
              <a:rPr lang="en-US" sz="2400" smtClean="0"/>
              <a:t>Annuals—cycle is 1 year</a:t>
            </a:r>
          </a:p>
          <a:p>
            <a:pPr eaLnBrk="1" hangingPunct="1">
              <a:buFont typeface="Arial" charset="0"/>
              <a:buNone/>
            </a:pPr>
            <a:r>
              <a:rPr lang="en-US" sz="2400" smtClean="0"/>
              <a:t>Biennials—cycle is 2 years</a:t>
            </a:r>
          </a:p>
          <a:p>
            <a:pPr eaLnBrk="1" hangingPunct="1">
              <a:buFont typeface="Arial" charset="0"/>
              <a:buNone/>
            </a:pPr>
            <a:r>
              <a:rPr lang="en-US" sz="2400" smtClean="0"/>
              <a:t>Perennials—repeat cycle year after year once they are mature</a:t>
            </a:r>
          </a:p>
        </p:txBody>
      </p:sp>
      <p:pic>
        <p:nvPicPr>
          <p:cNvPr id="11269" name="Picture 9" descr="zinnia"/>
          <p:cNvPicPr>
            <a:picLocks noChangeAspect="1" noChangeArrowheads="1"/>
          </p:cNvPicPr>
          <p:nvPr>
            <p:ph sz="half" idx="4294967295"/>
          </p:nvPr>
        </p:nvPicPr>
        <p:blipFill>
          <a:blip r:embed="rId3"/>
          <a:srcRect/>
          <a:stretch>
            <a:fillRect/>
          </a:stretch>
        </p:blipFill>
        <p:spPr>
          <a:xfrm>
            <a:off x="300038" y="2492375"/>
            <a:ext cx="4090987" cy="305911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p:cNvSpPr>
          <p:nvPr>
            <p:ph type="title" idx="4294967295"/>
          </p:nvPr>
        </p:nvSpPr>
        <p:spPr>
          <a:xfrm>
            <a:off x="628650" y="841375"/>
            <a:ext cx="7886700" cy="679450"/>
          </a:xfrm>
        </p:spPr>
        <p:txBody>
          <a:bodyPr/>
          <a:lstStyle/>
          <a:p>
            <a:pPr algn="ctr"/>
            <a:r>
              <a:rPr lang="en-US" sz="4000" smtClean="0"/>
              <a:t>Flowers</a:t>
            </a:r>
          </a:p>
        </p:txBody>
      </p:sp>
      <p:sp>
        <p:nvSpPr>
          <p:cNvPr id="13314" name="Rectangle 5"/>
          <p:cNvSpPr>
            <a:spLocks noGrp="1"/>
          </p:cNvSpPr>
          <p:nvPr>
            <p:ph type="body" sz="half" idx="4294967295"/>
          </p:nvPr>
        </p:nvSpPr>
        <p:spPr>
          <a:xfrm>
            <a:off x="628650" y="1682750"/>
            <a:ext cx="3867150" cy="4718050"/>
          </a:xfrm>
        </p:spPr>
        <p:txBody>
          <a:bodyPr/>
          <a:lstStyle/>
          <a:p>
            <a:r>
              <a:rPr lang="en-US" sz="2000" smtClean="0"/>
              <a:t>Complete flowers have both male (stamen) and female (pistil) parts                                                  -tomato, pepper, bean</a:t>
            </a:r>
          </a:p>
          <a:p>
            <a:r>
              <a:rPr lang="en-US" sz="2000" smtClean="0"/>
              <a:t>Incomplete flowers have only one type of sexual organ:              -spinach, squash, cucumber</a:t>
            </a:r>
          </a:p>
          <a:p>
            <a:pPr>
              <a:buFont typeface="Arial" charset="0"/>
              <a:buNone/>
            </a:pPr>
            <a:r>
              <a:rPr lang="en-US" sz="2000" smtClean="0"/>
              <a:t>     Staminate (male) have only   stamens </a:t>
            </a:r>
          </a:p>
          <a:p>
            <a:pPr>
              <a:buFont typeface="Arial" charset="0"/>
              <a:buNone/>
            </a:pPr>
            <a:r>
              <a:rPr lang="en-US" sz="2000" smtClean="0"/>
              <a:t>    Pistillate (female) have only pistil</a:t>
            </a:r>
          </a:p>
          <a:p>
            <a:pPr>
              <a:buFont typeface="Arial" charset="0"/>
              <a:buNone/>
            </a:pPr>
            <a:r>
              <a:rPr lang="en-US" sz="2000" smtClean="0"/>
              <a:t>Monoecious: male and female flowers on same plant</a:t>
            </a:r>
          </a:p>
          <a:p>
            <a:pPr>
              <a:buFont typeface="Arial" charset="0"/>
              <a:buNone/>
            </a:pPr>
            <a:r>
              <a:rPr lang="en-US" sz="2000" smtClean="0"/>
              <a:t>Dioecious: male and female flowers on separate plants</a:t>
            </a:r>
          </a:p>
        </p:txBody>
      </p:sp>
      <p:pic>
        <p:nvPicPr>
          <p:cNvPr id="13315" name="Picture 7" descr="complete flower"/>
          <p:cNvPicPr>
            <a:picLocks noChangeAspect="1" noChangeArrowheads="1"/>
          </p:cNvPicPr>
          <p:nvPr>
            <p:ph sz="half" idx="4294967295"/>
          </p:nvPr>
        </p:nvPicPr>
        <p:blipFill>
          <a:blip r:embed="rId2"/>
          <a:srcRect/>
          <a:stretch>
            <a:fillRect/>
          </a:stretch>
        </p:blipFill>
        <p:spPr>
          <a:xfrm>
            <a:off x="4810125" y="1825625"/>
            <a:ext cx="3705225" cy="3305175"/>
          </a:xfrm>
        </p:spPr>
      </p:pic>
      <p:pic>
        <p:nvPicPr>
          <p:cNvPr id="13316" name="Picture 8" descr="male female flower"/>
          <p:cNvPicPr>
            <a:picLocks noChangeAspect="1" noChangeArrowheads="1"/>
          </p:cNvPicPr>
          <p:nvPr/>
        </p:nvPicPr>
        <p:blipFill>
          <a:blip r:embed="rId3"/>
          <a:srcRect/>
          <a:stretch>
            <a:fillRect/>
          </a:stretch>
        </p:blipFill>
        <p:spPr bwMode="auto">
          <a:xfrm>
            <a:off x="5497513" y="5251450"/>
            <a:ext cx="2239962" cy="134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pPr algn="ctr"/>
            <a:r>
              <a:rPr lang="en-US" smtClean="0"/>
              <a:t>Pollination</a:t>
            </a:r>
          </a:p>
        </p:txBody>
      </p:sp>
      <p:sp>
        <p:nvSpPr>
          <p:cNvPr id="14338" name="Rectangle 5"/>
          <p:cNvSpPr>
            <a:spLocks noGrp="1"/>
          </p:cNvSpPr>
          <p:nvPr>
            <p:ph type="body" sz="half" idx="4294967295"/>
          </p:nvPr>
        </p:nvSpPr>
        <p:spPr>
          <a:xfrm>
            <a:off x="4648200" y="1825625"/>
            <a:ext cx="3867150" cy="4351338"/>
          </a:xfrm>
        </p:spPr>
        <p:txBody>
          <a:bodyPr/>
          <a:lstStyle/>
          <a:p>
            <a:r>
              <a:rPr lang="en-US" sz="2400" smtClean="0"/>
              <a:t>Transfer of pollen grains from anther to stigma</a:t>
            </a:r>
          </a:p>
          <a:p>
            <a:pPr>
              <a:buFont typeface="Arial" charset="0"/>
              <a:buNone/>
            </a:pPr>
            <a:r>
              <a:rPr lang="en-US" sz="2400" smtClean="0"/>
              <a:t>   Self: from within same flower or another flower on same plant</a:t>
            </a:r>
          </a:p>
          <a:p>
            <a:pPr>
              <a:buFont typeface="Arial" charset="0"/>
              <a:buNone/>
            </a:pPr>
            <a:r>
              <a:rPr lang="en-US" sz="2400" smtClean="0"/>
              <a:t>   Cross: from another plant or even another closely related species</a:t>
            </a:r>
          </a:p>
          <a:p>
            <a:r>
              <a:rPr lang="en-US" sz="2400" smtClean="0"/>
              <a:t>Aided by wind, insects, birds (or human intervention)</a:t>
            </a:r>
          </a:p>
        </p:txBody>
      </p:sp>
      <p:pic>
        <p:nvPicPr>
          <p:cNvPr id="14339" name="Picture 6" descr="pollinate"/>
          <p:cNvPicPr>
            <a:picLocks noChangeAspect="1" noChangeArrowheads="1"/>
          </p:cNvPicPr>
          <p:nvPr>
            <p:ph sz="half" idx="4294967295"/>
          </p:nvPr>
        </p:nvPicPr>
        <p:blipFill>
          <a:blip r:embed="rId2"/>
          <a:srcRect/>
          <a:stretch>
            <a:fillRect/>
          </a:stretch>
        </p:blipFill>
        <p:spPr>
          <a:xfrm>
            <a:off x="774700" y="1477963"/>
            <a:ext cx="3343275" cy="1920875"/>
          </a:xfrm>
        </p:spPr>
      </p:pic>
      <p:pic>
        <p:nvPicPr>
          <p:cNvPr id="14340" name="Picture 7" descr="self poll"/>
          <p:cNvPicPr>
            <a:picLocks noChangeAspect="1" noChangeArrowheads="1"/>
          </p:cNvPicPr>
          <p:nvPr/>
        </p:nvPicPr>
        <p:blipFill>
          <a:blip r:embed="rId3"/>
          <a:srcRect/>
          <a:stretch>
            <a:fillRect/>
          </a:stretch>
        </p:blipFill>
        <p:spPr bwMode="auto">
          <a:xfrm>
            <a:off x="314325" y="3398838"/>
            <a:ext cx="2466975" cy="1847850"/>
          </a:xfrm>
          <a:prstGeom prst="rect">
            <a:avLst/>
          </a:prstGeom>
          <a:noFill/>
          <a:ln w="9525">
            <a:noFill/>
            <a:miter lim="800000"/>
            <a:headEnd/>
            <a:tailEnd/>
          </a:ln>
        </p:spPr>
      </p:pic>
      <p:pic>
        <p:nvPicPr>
          <p:cNvPr id="14341" name="Picture 8" descr="cross poll"/>
          <p:cNvPicPr>
            <a:picLocks noChangeAspect="1" noChangeArrowheads="1"/>
          </p:cNvPicPr>
          <p:nvPr/>
        </p:nvPicPr>
        <p:blipFill>
          <a:blip r:embed="rId4"/>
          <a:srcRect/>
          <a:stretch>
            <a:fillRect/>
          </a:stretch>
        </p:blipFill>
        <p:spPr bwMode="auto">
          <a:xfrm>
            <a:off x="2181225" y="4902200"/>
            <a:ext cx="24669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p:txBody>
          <a:bodyPr/>
          <a:lstStyle/>
          <a:p>
            <a:pPr algn="ctr"/>
            <a:r>
              <a:rPr lang="en-US" smtClean="0"/>
              <a:t>Pollination Terms</a:t>
            </a:r>
          </a:p>
        </p:txBody>
      </p:sp>
      <p:sp>
        <p:nvSpPr>
          <p:cNvPr id="15362" name="Rectangle 4"/>
          <p:cNvSpPr>
            <a:spLocks noGrp="1"/>
          </p:cNvSpPr>
          <p:nvPr>
            <p:ph type="body" sz="half" idx="4294967295"/>
          </p:nvPr>
        </p:nvSpPr>
        <p:spPr>
          <a:xfrm>
            <a:off x="628650" y="1825625"/>
            <a:ext cx="3867150" cy="4351338"/>
          </a:xfrm>
        </p:spPr>
        <p:txBody>
          <a:bodyPr/>
          <a:lstStyle/>
          <a:p>
            <a:r>
              <a:rPr lang="en-US" sz="2200" smtClean="0"/>
              <a:t>Open pollinated: pollinated by natural means</a:t>
            </a:r>
          </a:p>
          <a:p>
            <a:r>
              <a:rPr lang="en-US" sz="2200" smtClean="0"/>
              <a:t>Heirloom: an open pollinated plant that  has been grown and shared from generation to generation and has a “story”</a:t>
            </a:r>
          </a:p>
          <a:p>
            <a:r>
              <a:rPr lang="en-US" sz="2200" smtClean="0"/>
              <a:t>Hybrid: a cross between two parent lines with particular characteristics </a:t>
            </a:r>
          </a:p>
          <a:p>
            <a:r>
              <a:rPr lang="en-US" sz="2200" smtClean="0"/>
              <a:t>F1: the first generation of a hybrid cross</a:t>
            </a:r>
          </a:p>
        </p:txBody>
      </p:sp>
      <p:pic>
        <p:nvPicPr>
          <p:cNvPr id="15363" name="Picture 8" descr="cherokee tomata"/>
          <p:cNvPicPr>
            <a:picLocks noChangeAspect="1" noChangeArrowheads="1"/>
          </p:cNvPicPr>
          <p:nvPr>
            <p:ph sz="quarter" idx="4294967295"/>
          </p:nvPr>
        </p:nvPicPr>
        <p:blipFill>
          <a:blip r:embed="rId2"/>
          <a:srcRect/>
          <a:stretch>
            <a:fillRect/>
          </a:stretch>
        </p:blipFill>
        <p:spPr>
          <a:xfrm>
            <a:off x="5530850" y="1690688"/>
            <a:ext cx="2100263" cy="2100262"/>
          </a:xfrm>
        </p:spPr>
      </p:pic>
      <p:pic>
        <p:nvPicPr>
          <p:cNvPr id="15364" name="Picture 9" descr="big boy"/>
          <p:cNvPicPr>
            <a:picLocks noChangeAspect="1" noChangeArrowheads="1"/>
          </p:cNvPicPr>
          <p:nvPr>
            <p:ph sz="quarter" idx="4294967295"/>
          </p:nvPr>
        </p:nvPicPr>
        <p:blipFill>
          <a:blip r:embed="rId3"/>
          <a:srcRect/>
          <a:stretch>
            <a:fillRect/>
          </a:stretch>
        </p:blipFill>
        <p:spPr>
          <a:xfrm>
            <a:off x="5314950" y="4137025"/>
            <a:ext cx="2533650" cy="1809750"/>
          </a:xfrm>
        </p:spPr>
      </p:pic>
      <p:sp>
        <p:nvSpPr>
          <p:cNvPr id="15365" name="Text Box 10"/>
          <p:cNvSpPr txBox="1">
            <a:spLocks noChangeArrowheads="1"/>
          </p:cNvSpPr>
          <p:nvPr/>
        </p:nvSpPr>
        <p:spPr bwMode="auto">
          <a:xfrm>
            <a:off x="6675438" y="3770313"/>
            <a:ext cx="2217737" cy="366712"/>
          </a:xfrm>
          <a:prstGeom prst="rect">
            <a:avLst/>
          </a:prstGeom>
          <a:noFill/>
          <a:ln w="9525">
            <a:noFill/>
            <a:miter lim="800000"/>
            <a:headEnd/>
            <a:tailEnd/>
          </a:ln>
        </p:spPr>
        <p:txBody>
          <a:bodyPr>
            <a:spAutoFit/>
          </a:bodyPr>
          <a:lstStyle/>
          <a:p>
            <a:pPr defTabSz="914400">
              <a:spcBef>
                <a:spcPct val="50000"/>
              </a:spcBef>
            </a:pPr>
            <a:r>
              <a:rPr lang="en-US"/>
              <a:t>Cherokee Purple</a:t>
            </a:r>
          </a:p>
        </p:txBody>
      </p:sp>
      <p:sp>
        <p:nvSpPr>
          <p:cNvPr id="15366" name="Text Box 11"/>
          <p:cNvSpPr txBox="1">
            <a:spLocks noChangeArrowheads="1"/>
          </p:cNvSpPr>
          <p:nvPr/>
        </p:nvSpPr>
        <p:spPr bwMode="auto">
          <a:xfrm>
            <a:off x="6675438" y="5922963"/>
            <a:ext cx="2217737" cy="365125"/>
          </a:xfrm>
          <a:prstGeom prst="rect">
            <a:avLst/>
          </a:prstGeom>
          <a:noFill/>
          <a:ln w="9525">
            <a:noFill/>
            <a:miter lim="800000"/>
            <a:headEnd/>
            <a:tailEnd/>
          </a:ln>
        </p:spPr>
        <p:txBody>
          <a:bodyPr>
            <a:spAutoFit/>
          </a:bodyPr>
          <a:lstStyle/>
          <a:p>
            <a:pPr defTabSz="914400">
              <a:spcBef>
                <a:spcPct val="50000"/>
              </a:spcBef>
            </a:pPr>
            <a:r>
              <a:rPr lang="en-US"/>
              <a:t>Big Boy Hybrid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a:xfrm>
            <a:off x="628650" y="1238250"/>
            <a:ext cx="7886700" cy="452438"/>
          </a:xfrm>
        </p:spPr>
        <p:txBody>
          <a:bodyPr/>
          <a:lstStyle/>
          <a:p>
            <a:pPr algn="ctr"/>
            <a:r>
              <a:rPr lang="en-US" sz="4000" smtClean="0"/>
              <a:t>Growing Plants for Seed</a:t>
            </a:r>
          </a:p>
        </p:txBody>
      </p:sp>
      <p:sp>
        <p:nvSpPr>
          <p:cNvPr id="16386" name="Rectangle 5"/>
          <p:cNvSpPr>
            <a:spLocks noGrp="1"/>
          </p:cNvSpPr>
          <p:nvPr>
            <p:ph type="body" sz="half" idx="4294967295"/>
          </p:nvPr>
        </p:nvSpPr>
        <p:spPr>
          <a:xfrm>
            <a:off x="4648200" y="1825625"/>
            <a:ext cx="3867150" cy="4351338"/>
          </a:xfrm>
        </p:spPr>
        <p:txBody>
          <a:bodyPr/>
          <a:lstStyle/>
          <a:p>
            <a:pPr>
              <a:buFont typeface="Arial" charset="0"/>
              <a:buNone/>
            </a:pPr>
            <a:r>
              <a:rPr lang="en-US" sz="3000" smtClean="0"/>
              <a:t>Good for beginners:</a:t>
            </a:r>
          </a:p>
          <a:p>
            <a:pPr>
              <a:buFont typeface="Arial" charset="0"/>
              <a:buNone/>
            </a:pPr>
            <a:endParaRPr lang="en-US" sz="3000" smtClean="0"/>
          </a:p>
          <a:p>
            <a:r>
              <a:rPr lang="en-US" sz="2400" smtClean="0"/>
              <a:t>Beans, leaf lettuce, peas, peppers, spinach, tomatoes</a:t>
            </a:r>
          </a:p>
          <a:p>
            <a:pPr>
              <a:buFont typeface="Arial" charset="0"/>
              <a:buNone/>
            </a:pPr>
            <a:endParaRPr lang="en-US" sz="2400" smtClean="0"/>
          </a:p>
          <a:p>
            <a:r>
              <a:rPr lang="en-US" sz="2400" smtClean="0"/>
              <a:t>Basil, cilantro, dill</a:t>
            </a:r>
          </a:p>
          <a:p>
            <a:endParaRPr lang="en-US" sz="2400" smtClean="0"/>
          </a:p>
          <a:p>
            <a:r>
              <a:rPr lang="en-US" sz="2400" smtClean="0"/>
              <a:t>Poppies, snapdragons, sunflowers</a:t>
            </a:r>
          </a:p>
        </p:txBody>
      </p:sp>
      <p:pic>
        <p:nvPicPr>
          <p:cNvPr id="16387" name="Picture 6" descr="sunflower"/>
          <p:cNvPicPr>
            <a:picLocks noChangeAspect="1" noChangeArrowheads="1"/>
          </p:cNvPicPr>
          <p:nvPr>
            <p:ph sz="half" idx="4294967295"/>
          </p:nvPr>
        </p:nvPicPr>
        <p:blipFill>
          <a:blip r:embed="rId2"/>
          <a:srcRect/>
          <a:stretch>
            <a:fillRect/>
          </a:stretch>
        </p:blipFill>
        <p:spPr>
          <a:xfrm>
            <a:off x="1120775" y="4945063"/>
            <a:ext cx="2619375" cy="1601787"/>
          </a:xfrm>
        </p:spPr>
      </p:pic>
      <p:pic>
        <p:nvPicPr>
          <p:cNvPr id="16388" name="Picture 7" descr="beans"/>
          <p:cNvPicPr>
            <a:picLocks noChangeAspect="1" noChangeArrowheads="1"/>
          </p:cNvPicPr>
          <p:nvPr/>
        </p:nvPicPr>
        <p:blipFill>
          <a:blip r:embed="rId3"/>
          <a:srcRect/>
          <a:stretch>
            <a:fillRect/>
          </a:stretch>
        </p:blipFill>
        <p:spPr bwMode="auto">
          <a:xfrm>
            <a:off x="1120775" y="1825625"/>
            <a:ext cx="2619375" cy="1484313"/>
          </a:xfrm>
          <a:prstGeom prst="rect">
            <a:avLst/>
          </a:prstGeom>
          <a:noFill/>
          <a:ln w="9525">
            <a:noFill/>
            <a:miter lim="800000"/>
            <a:headEnd/>
            <a:tailEnd/>
          </a:ln>
        </p:spPr>
      </p:pic>
      <p:pic>
        <p:nvPicPr>
          <p:cNvPr id="16389" name="Picture 8" descr="dill"/>
          <p:cNvPicPr>
            <a:picLocks noChangeAspect="1" noChangeArrowheads="1"/>
          </p:cNvPicPr>
          <p:nvPr/>
        </p:nvPicPr>
        <p:blipFill>
          <a:blip r:embed="rId4"/>
          <a:srcRect/>
          <a:stretch>
            <a:fillRect/>
          </a:stretch>
        </p:blipFill>
        <p:spPr bwMode="auto">
          <a:xfrm>
            <a:off x="1120775" y="3354388"/>
            <a:ext cx="2619375"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4"/>
          <p:cNvSpPr>
            <a:spLocks noGrp="1"/>
          </p:cNvSpPr>
          <p:nvPr>
            <p:ph type="title" sz="quarter" idx="4294967295"/>
          </p:nvPr>
        </p:nvSpPr>
        <p:spPr/>
        <p:txBody>
          <a:bodyPr/>
          <a:lstStyle/>
          <a:p>
            <a:pPr algn="ctr"/>
            <a:r>
              <a:rPr lang="en-US" smtClean="0"/>
              <a:t>From my Garden</a:t>
            </a:r>
          </a:p>
        </p:txBody>
      </p:sp>
      <p:pic>
        <p:nvPicPr>
          <p:cNvPr id="17410" name="Picture 9" descr="carrots 22"/>
          <p:cNvPicPr>
            <a:picLocks noChangeAspect="1" noChangeArrowheads="1"/>
          </p:cNvPicPr>
          <p:nvPr>
            <p:ph sz="quarter" idx="4294967295"/>
          </p:nvPr>
        </p:nvPicPr>
        <p:blipFill>
          <a:blip r:embed="rId2"/>
          <a:srcRect/>
          <a:stretch>
            <a:fillRect/>
          </a:stretch>
        </p:blipFill>
        <p:spPr>
          <a:xfrm>
            <a:off x="917575" y="4149725"/>
            <a:ext cx="1620838" cy="2098675"/>
          </a:xfrm>
        </p:spPr>
      </p:pic>
      <p:pic>
        <p:nvPicPr>
          <p:cNvPr id="17411" name="Picture 10" descr="cilantro 22"/>
          <p:cNvPicPr>
            <a:picLocks noChangeAspect="1" noChangeArrowheads="1"/>
          </p:cNvPicPr>
          <p:nvPr>
            <p:ph sz="quarter" idx="4294967295"/>
          </p:nvPr>
        </p:nvPicPr>
        <p:blipFill>
          <a:blip r:embed="rId3"/>
          <a:srcRect/>
          <a:stretch>
            <a:fillRect/>
          </a:stretch>
        </p:blipFill>
        <p:spPr>
          <a:xfrm>
            <a:off x="6756400" y="4319588"/>
            <a:ext cx="1452563" cy="1928812"/>
          </a:xfrm>
        </p:spPr>
      </p:pic>
      <p:pic>
        <p:nvPicPr>
          <p:cNvPr id="17412" name="Picture 11" descr="dill 22"/>
          <p:cNvPicPr>
            <a:picLocks noChangeAspect="1" noChangeArrowheads="1"/>
          </p:cNvPicPr>
          <p:nvPr>
            <p:ph sz="quarter" idx="4294967295"/>
          </p:nvPr>
        </p:nvPicPr>
        <p:blipFill>
          <a:blip r:embed="rId4"/>
          <a:srcRect/>
          <a:stretch>
            <a:fillRect/>
          </a:stretch>
        </p:blipFill>
        <p:spPr>
          <a:xfrm>
            <a:off x="6586538" y="1574800"/>
            <a:ext cx="2424112" cy="2100263"/>
          </a:xfrm>
        </p:spPr>
      </p:pic>
      <p:pic>
        <p:nvPicPr>
          <p:cNvPr id="17413" name="Picture 12" descr="lettuce 22"/>
          <p:cNvPicPr>
            <a:picLocks noChangeAspect="1" noChangeArrowheads="1"/>
          </p:cNvPicPr>
          <p:nvPr>
            <p:ph sz="quarter" idx="4294967295"/>
          </p:nvPr>
        </p:nvPicPr>
        <p:blipFill>
          <a:blip r:embed="rId5"/>
          <a:srcRect/>
          <a:stretch>
            <a:fillRect/>
          </a:stretch>
        </p:blipFill>
        <p:spPr>
          <a:xfrm>
            <a:off x="3773488" y="4319588"/>
            <a:ext cx="1695450" cy="2100262"/>
          </a:xfrm>
        </p:spPr>
      </p:pic>
      <p:pic>
        <p:nvPicPr>
          <p:cNvPr id="17414" name="Picture 14" descr="sage 22"/>
          <p:cNvPicPr>
            <a:picLocks noChangeAspect="1" noChangeArrowheads="1"/>
          </p:cNvPicPr>
          <p:nvPr/>
        </p:nvPicPr>
        <p:blipFill>
          <a:blip r:embed="rId6"/>
          <a:srcRect/>
          <a:stretch>
            <a:fillRect/>
          </a:stretch>
        </p:blipFill>
        <p:spPr bwMode="auto">
          <a:xfrm>
            <a:off x="628650" y="1574800"/>
            <a:ext cx="2670175" cy="2001838"/>
          </a:xfrm>
          <a:prstGeom prst="rect">
            <a:avLst/>
          </a:prstGeom>
          <a:noFill/>
          <a:ln w="9525">
            <a:noFill/>
            <a:miter lim="800000"/>
            <a:headEnd/>
            <a:tailEnd/>
          </a:ln>
        </p:spPr>
      </p:pic>
      <p:pic>
        <p:nvPicPr>
          <p:cNvPr id="17415" name="Picture 16" descr="spinach 22"/>
          <p:cNvPicPr>
            <a:picLocks noChangeAspect="1" noChangeArrowheads="1"/>
          </p:cNvPicPr>
          <p:nvPr/>
        </p:nvPicPr>
        <p:blipFill>
          <a:blip r:embed="rId7"/>
          <a:srcRect/>
          <a:stretch>
            <a:fillRect/>
          </a:stretch>
        </p:blipFill>
        <p:spPr bwMode="auto">
          <a:xfrm>
            <a:off x="3773488" y="1470025"/>
            <a:ext cx="2417762" cy="2343150"/>
          </a:xfrm>
          <a:prstGeom prst="rect">
            <a:avLst/>
          </a:prstGeom>
          <a:noFill/>
          <a:ln w="9525">
            <a:noFill/>
            <a:miter lim="800000"/>
            <a:headEnd/>
            <a:tailEnd/>
          </a:ln>
        </p:spPr>
      </p:pic>
      <p:sp>
        <p:nvSpPr>
          <p:cNvPr id="17416" name="Text Box 18"/>
          <p:cNvSpPr txBox="1">
            <a:spLocks noChangeArrowheads="1"/>
          </p:cNvSpPr>
          <p:nvPr/>
        </p:nvSpPr>
        <p:spPr bwMode="auto">
          <a:xfrm>
            <a:off x="1409700" y="3629025"/>
            <a:ext cx="984250" cy="366713"/>
          </a:xfrm>
          <a:prstGeom prst="rect">
            <a:avLst/>
          </a:prstGeom>
          <a:noFill/>
          <a:ln w="9525">
            <a:noFill/>
            <a:miter lim="800000"/>
            <a:headEnd/>
            <a:tailEnd/>
          </a:ln>
        </p:spPr>
        <p:txBody>
          <a:bodyPr>
            <a:spAutoFit/>
          </a:bodyPr>
          <a:lstStyle/>
          <a:p>
            <a:pPr defTabSz="914400">
              <a:spcBef>
                <a:spcPct val="50000"/>
              </a:spcBef>
            </a:pPr>
            <a:r>
              <a:rPr lang="en-US"/>
              <a:t>Sage</a:t>
            </a:r>
          </a:p>
        </p:txBody>
      </p:sp>
      <p:sp>
        <p:nvSpPr>
          <p:cNvPr id="17417" name="Text Box 19"/>
          <p:cNvSpPr txBox="1">
            <a:spLocks noChangeArrowheads="1"/>
          </p:cNvSpPr>
          <p:nvPr/>
        </p:nvSpPr>
        <p:spPr bwMode="auto">
          <a:xfrm>
            <a:off x="4362450" y="3813175"/>
            <a:ext cx="1179513" cy="366713"/>
          </a:xfrm>
          <a:prstGeom prst="rect">
            <a:avLst/>
          </a:prstGeom>
          <a:noFill/>
          <a:ln w="9525">
            <a:noFill/>
            <a:miter lim="800000"/>
            <a:headEnd/>
            <a:tailEnd/>
          </a:ln>
        </p:spPr>
        <p:txBody>
          <a:bodyPr>
            <a:spAutoFit/>
          </a:bodyPr>
          <a:lstStyle/>
          <a:p>
            <a:pPr defTabSz="914400">
              <a:spcBef>
                <a:spcPct val="50000"/>
              </a:spcBef>
            </a:pPr>
            <a:r>
              <a:rPr lang="en-US"/>
              <a:t>Spinach</a:t>
            </a:r>
          </a:p>
        </p:txBody>
      </p:sp>
      <p:sp>
        <p:nvSpPr>
          <p:cNvPr id="17418" name="Text Box 20"/>
          <p:cNvSpPr txBox="1">
            <a:spLocks noChangeArrowheads="1"/>
          </p:cNvSpPr>
          <p:nvPr/>
        </p:nvSpPr>
        <p:spPr bwMode="auto">
          <a:xfrm>
            <a:off x="7427913" y="3783013"/>
            <a:ext cx="671512" cy="366712"/>
          </a:xfrm>
          <a:prstGeom prst="rect">
            <a:avLst/>
          </a:prstGeom>
          <a:noFill/>
          <a:ln w="9525">
            <a:noFill/>
            <a:miter lim="800000"/>
            <a:headEnd/>
            <a:tailEnd/>
          </a:ln>
        </p:spPr>
        <p:txBody>
          <a:bodyPr>
            <a:spAutoFit/>
          </a:bodyPr>
          <a:lstStyle/>
          <a:p>
            <a:pPr defTabSz="914400">
              <a:spcBef>
                <a:spcPct val="50000"/>
              </a:spcBef>
            </a:pPr>
            <a:r>
              <a:rPr lang="en-US"/>
              <a:t>Dill</a:t>
            </a:r>
          </a:p>
        </p:txBody>
      </p:sp>
      <p:sp>
        <p:nvSpPr>
          <p:cNvPr id="17419" name="Text Box 21"/>
          <p:cNvSpPr txBox="1">
            <a:spLocks noChangeArrowheads="1"/>
          </p:cNvSpPr>
          <p:nvPr/>
        </p:nvSpPr>
        <p:spPr bwMode="auto">
          <a:xfrm>
            <a:off x="1223963" y="6248400"/>
            <a:ext cx="1049337" cy="366713"/>
          </a:xfrm>
          <a:prstGeom prst="rect">
            <a:avLst/>
          </a:prstGeom>
          <a:noFill/>
          <a:ln w="9525">
            <a:noFill/>
            <a:miter lim="800000"/>
            <a:headEnd/>
            <a:tailEnd/>
          </a:ln>
        </p:spPr>
        <p:txBody>
          <a:bodyPr>
            <a:spAutoFit/>
          </a:bodyPr>
          <a:lstStyle/>
          <a:p>
            <a:pPr defTabSz="914400">
              <a:spcBef>
                <a:spcPct val="50000"/>
              </a:spcBef>
            </a:pPr>
            <a:r>
              <a:rPr lang="en-US"/>
              <a:t>Carrots</a:t>
            </a:r>
          </a:p>
        </p:txBody>
      </p:sp>
      <p:sp>
        <p:nvSpPr>
          <p:cNvPr id="17420" name="Text Box 22"/>
          <p:cNvSpPr txBox="1">
            <a:spLocks noChangeArrowheads="1"/>
          </p:cNvSpPr>
          <p:nvPr/>
        </p:nvSpPr>
        <p:spPr bwMode="auto">
          <a:xfrm>
            <a:off x="4159250" y="6419850"/>
            <a:ext cx="987425" cy="366713"/>
          </a:xfrm>
          <a:prstGeom prst="rect">
            <a:avLst/>
          </a:prstGeom>
          <a:noFill/>
          <a:ln w="9525">
            <a:noFill/>
            <a:miter lim="800000"/>
            <a:headEnd/>
            <a:tailEnd/>
          </a:ln>
        </p:spPr>
        <p:txBody>
          <a:bodyPr>
            <a:spAutoFit/>
          </a:bodyPr>
          <a:lstStyle/>
          <a:p>
            <a:pPr defTabSz="914400">
              <a:spcBef>
                <a:spcPct val="50000"/>
              </a:spcBef>
            </a:pPr>
            <a:r>
              <a:rPr lang="en-US"/>
              <a:t>Lettuce</a:t>
            </a:r>
          </a:p>
        </p:txBody>
      </p:sp>
      <p:sp>
        <p:nvSpPr>
          <p:cNvPr id="17421" name="Text Box 23"/>
          <p:cNvSpPr txBox="1">
            <a:spLocks noChangeArrowheads="1"/>
          </p:cNvSpPr>
          <p:nvPr/>
        </p:nvSpPr>
        <p:spPr bwMode="auto">
          <a:xfrm>
            <a:off x="6586538" y="6248400"/>
            <a:ext cx="2122487" cy="366713"/>
          </a:xfrm>
          <a:prstGeom prst="rect">
            <a:avLst/>
          </a:prstGeom>
          <a:noFill/>
          <a:ln w="9525">
            <a:noFill/>
            <a:miter lim="800000"/>
            <a:headEnd/>
            <a:tailEnd/>
          </a:ln>
        </p:spPr>
        <p:txBody>
          <a:bodyPr>
            <a:spAutoFit/>
          </a:bodyPr>
          <a:lstStyle/>
          <a:p>
            <a:pPr defTabSz="914400">
              <a:spcBef>
                <a:spcPct val="50000"/>
              </a:spcBef>
            </a:pPr>
            <a:r>
              <a:rPr lang="en-US"/>
              <a:t>Cilantro/Coriander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DSU Extension Basic PPT Standard Template" id="{43D377C6-D6F9-2B4C-A26C-4D8F250FBE66}" vid="{1D07DF70-440A-C248-9BD9-E77FA897D5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3467</TotalTime>
  <Words>712</Words>
  <Application>Microsoft Macintosh PowerPoint</Application>
  <PresentationFormat>On-screen Show (4:3)</PresentationFormat>
  <Paragraphs>149</Paragraphs>
  <Slides>24</Slides>
  <Notes>1</Notes>
  <HiddenSlides>0</HiddenSlides>
  <MMClips>0</MMClips>
  <ScaleCrop>false</ScaleCrop>
  <HeadingPairs>
    <vt:vector size="6" baseType="variant">
      <vt:variant>
        <vt:lpstr>Fonts Used</vt:lpstr>
      </vt:variant>
      <vt:variant>
        <vt:i4>6</vt:i4>
      </vt:variant>
      <vt:variant>
        <vt:lpstr>Design Template</vt:lpstr>
      </vt:variant>
      <vt:variant>
        <vt:i4>6</vt:i4>
      </vt:variant>
      <vt:variant>
        <vt:lpstr>Slide Titles</vt:lpstr>
      </vt:variant>
      <vt:variant>
        <vt:i4>24</vt:i4>
      </vt:variant>
    </vt:vector>
  </HeadingPairs>
  <TitlesOfParts>
    <vt:vector size="36" baseType="lpstr">
      <vt:lpstr>Arial</vt:lpstr>
      <vt:lpstr>Calibri Light</vt:lpstr>
      <vt:lpstr>Calibri</vt:lpstr>
      <vt:lpstr>Trebuchet MS</vt:lpstr>
      <vt:lpstr>Univers 45 Light</vt:lpstr>
      <vt:lpstr>Gill Sans</vt:lpstr>
      <vt:lpstr>Office Theme</vt:lpstr>
      <vt:lpstr>Office Theme</vt:lpstr>
      <vt:lpstr>Office Theme</vt:lpstr>
      <vt:lpstr>Office Theme</vt:lpstr>
      <vt:lpstr>Office Theme</vt:lpstr>
      <vt:lpstr>Office Theme</vt:lpstr>
      <vt:lpstr>Seed Saving</vt:lpstr>
      <vt:lpstr>Slide 2</vt:lpstr>
      <vt:lpstr>“The entire fruit is already present in the seed.”    Tertullian</vt:lpstr>
      <vt:lpstr>Seed Biology</vt:lpstr>
      <vt:lpstr>Flowers</vt:lpstr>
      <vt:lpstr>Pollination</vt:lpstr>
      <vt:lpstr>Pollination Terms</vt:lpstr>
      <vt:lpstr>Growing Plants for Seed</vt:lpstr>
      <vt:lpstr>From my Garden</vt:lpstr>
      <vt:lpstr>Planning for Seed Saving</vt:lpstr>
      <vt:lpstr>Cucurbits and Cross-pollination</vt:lpstr>
      <vt:lpstr>Select your Seed Stock Plants </vt:lpstr>
      <vt:lpstr>Trait Selection</vt:lpstr>
      <vt:lpstr>Time to Harvest</vt:lpstr>
      <vt:lpstr>Dry-fruited Crops</vt:lpstr>
      <vt:lpstr>Collecting &amp; Drying Seeds</vt:lpstr>
      <vt:lpstr>Fleshy-fruited Crops</vt:lpstr>
      <vt:lpstr>Processing Seeds</vt:lpstr>
      <vt:lpstr>Special Process: Fermentation </vt:lpstr>
      <vt:lpstr>Storing Seeds</vt:lpstr>
      <vt:lpstr>Check germination</vt:lpstr>
      <vt:lpstr>Bibliography</vt:lpstr>
      <vt:lpstr>Slide 23</vt:lpstr>
      <vt:lpstr>Slide 24</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Cartney, Shelly</dc:creator>
  <cp:keywords/>
  <dc:description/>
  <cp:lastModifiedBy>Owner</cp:lastModifiedBy>
  <cp:revision>24</cp:revision>
  <dcterms:created xsi:type="dcterms:W3CDTF">2021-07-07T20:38:41Z</dcterms:created>
  <dcterms:modified xsi:type="dcterms:W3CDTF">2022-08-13T14:43:51Z</dcterms:modified>
  <cp:category/>
</cp:coreProperties>
</file>